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2fa9eb619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2fa9eb619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GB">
                <a:solidFill>
                  <a:srgbClr val="111C24"/>
                </a:solidFill>
                <a:highlight>
                  <a:srgbClr val="FFFFFF"/>
                </a:highlight>
              </a:rPr>
              <a:t>Having a serious mental illnesses can reduce life expectancy by 10 to 20 years.</a:t>
            </a:r>
            <a:endParaRPr>
              <a:solidFill>
                <a:srgbClr val="111C24"/>
              </a:solidFill>
              <a:highlight>
                <a:srgbClr val="FFFFFF"/>
              </a:highlight>
            </a:endParaRPr>
          </a:p>
          <a:p>
            <a:pPr indent="-298450" lvl="0" marL="457200" rtl="0" algn="l">
              <a:spcBef>
                <a:spcPts val="0"/>
              </a:spcBef>
              <a:spcAft>
                <a:spcPts val="0"/>
              </a:spcAft>
              <a:buClr>
                <a:srgbClr val="111C24"/>
              </a:buClr>
              <a:buSzPts val="1100"/>
              <a:buAutoNum type="arabicPeriod"/>
            </a:pPr>
            <a:r>
              <a:rPr lang="en-GB">
                <a:solidFill>
                  <a:srgbClr val="111111"/>
                </a:solidFill>
                <a:highlight>
                  <a:srgbClr val="FFFFFF"/>
                </a:highlight>
              </a:rPr>
              <a:t>Many people have mental health CONCERNS from time to time. But a mental health concern becomes a mental illness when ongoing signs and symptoms cause frequent stress and affect your ability to function.</a:t>
            </a:r>
            <a:endParaRPr>
              <a:solidFill>
                <a:srgbClr val="111111"/>
              </a:solidFill>
              <a:highlight>
                <a:srgbClr val="FFFFFF"/>
              </a:highlight>
            </a:endParaRPr>
          </a:p>
          <a:p>
            <a:pPr indent="-298450" lvl="0" marL="457200" rtl="0" algn="l">
              <a:spcBef>
                <a:spcPts val="0"/>
              </a:spcBef>
              <a:spcAft>
                <a:spcPts val="0"/>
              </a:spcAft>
              <a:buClr>
                <a:srgbClr val="111111"/>
              </a:buClr>
              <a:buSzPts val="1100"/>
              <a:buAutoNum type="arabicPeriod"/>
            </a:pPr>
            <a:r>
              <a:rPr lang="en-GB">
                <a:solidFill>
                  <a:srgbClr val="111111"/>
                </a:solidFill>
                <a:highlight>
                  <a:srgbClr val="FFFFFF"/>
                </a:highlight>
              </a:rPr>
              <a:t>Can cause problems in your daily life, such as at school or work or in relationships. </a:t>
            </a:r>
            <a:endParaRPr>
              <a:solidFill>
                <a:srgbClr val="111111"/>
              </a:solidFill>
              <a:highlight>
                <a:srgbClr val="FFFFFF"/>
              </a:highlight>
            </a:endParaRPr>
          </a:p>
          <a:p>
            <a:pPr indent="-298450" lvl="0" marL="457200" rtl="0" algn="l">
              <a:lnSpc>
                <a:spcPct val="140000"/>
              </a:lnSpc>
              <a:spcBef>
                <a:spcPts val="0"/>
              </a:spcBef>
              <a:spcAft>
                <a:spcPts val="0"/>
              </a:spcAft>
              <a:buSzPts val="1100"/>
              <a:buAutoNum type="arabicPeriod"/>
            </a:pPr>
            <a:r>
              <a:rPr lang="en-GB"/>
              <a:t>Approximately 1 in 4 people in the UK will experience a mental health problem each year .</a:t>
            </a:r>
            <a:endParaRPr/>
          </a:p>
          <a:p>
            <a:pPr indent="-298450" lvl="0" marL="457200" rtl="0" algn="l">
              <a:lnSpc>
                <a:spcPct val="140000"/>
              </a:lnSpc>
              <a:spcBef>
                <a:spcPts val="0"/>
              </a:spcBef>
              <a:spcAft>
                <a:spcPts val="0"/>
              </a:spcAft>
              <a:buSzPts val="1100"/>
              <a:buAutoNum type="arabicPeriod"/>
            </a:pPr>
            <a:r>
              <a:rPr lang="en-GB"/>
              <a:t>In England, 1 in 6 people report experiencing a common mental health problem (such as anxiety and depression) in any given week.</a:t>
            </a:r>
            <a:endParaRPr/>
          </a:p>
          <a:p>
            <a:pPr indent="-298450" lvl="0" marL="457200" rtl="0" algn="l">
              <a:lnSpc>
                <a:spcPct val="140000"/>
              </a:lnSpc>
              <a:spcBef>
                <a:spcPts val="0"/>
              </a:spcBef>
              <a:spcAft>
                <a:spcPts val="0"/>
              </a:spcAft>
              <a:buSzPts val="1100"/>
              <a:buAutoNum type="arabicPeriod"/>
            </a:pPr>
            <a:r>
              <a:rPr lang="en-GB"/>
              <a:t>Importance of opening up and confiding in someone</a:t>
            </a:r>
            <a:endParaRPr>
              <a:solidFill>
                <a:srgbClr val="111111"/>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2fa9eb619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2fa9eb619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GB">
                <a:highlight>
                  <a:srgbClr val="F5F1F0"/>
                </a:highlight>
              </a:rPr>
              <a:t>Common treatment approaches for depression include talking therapies and medication</a:t>
            </a:r>
            <a:r>
              <a:rPr lang="en-GB">
                <a:solidFill>
                  <a:srgbClr val="555555"/>
                </a:solidFill>
                <a:highlight>
                  <a:srgbClr val="F5F1F0"/>
                </a:highlight>
              </a:rPr>
              <a:t>.</a:t>
            </a:r>
            <a:endParaRPr>
              <a:solidFill>
                <a:srgbClr val="555555"/>
              </a:solidFill>
              <a:highlight>
                <a:srgbClr val="F5F1F0"/>
              </a:highlight>
            </a:endParaRPr>
          </a:p>
          <a:p>
            <a:pPr indent="-298450" lvl="0" marL="457200" rtl="0" algn="l">
              <a:lnSpc>
                <a:spcPct val="133333"/>
              </a:lnSpc>
              <a:spcBef>
                <a:spcPts val="0"/>
              </a:spcBef>
              <a:spcAft>
                <a:spcPts val="0"/>
              </a:spcAft>
              <a:buClr>
                <a:srgbClr val="555555"/>
              </a:buClr>
              <a:buSzPts val="1100"/>
              <a:buAutoNum type="arabicPeriod"/>
            </a:pPr>
            <a:r>
              <a:rPr b="1" lang="en-GB">
                <a:solidFill>
                  <a:srgbClr val="212B32"/>
                </a:solidFill>
                <a:highlight>
                  <a:srgbClr val="F0F4F5"/>
                </a:highlight>
              </a:rPr>
              <a:t>Stay in touch</a:t>
            </a:r>
            <a:endParaRPr b="1">
              <a:solidFill>
                <a:srgbClr val="212B32"/>
              </a:solidFill>
              <a:highlight>
                <a:srgbClr val="F0F4F5"/>
              </a:highlight>
            </a:endParaRPr>
          </a:p>
          <a:p>
            <a:pPr indent="-298450" lvl="0" marL="457200" rtl="0" algn="l">
              <a:lnSpc>
                <a:spcPct val="147368"/>
              </a:lnSpc>
              <a:spcBef>
                <a:spcPts val="0"/>
              </a:spcBef>
              <a:spcAft>
                <a:spcPts val="0"/>
              </a:spcAft>
              <a:buClr>
                <a:srgbClr val="555555"/>
              </a:buClr>
              <a:buSzPts val="1100"/>
              <a:buAutoNum type="arabicPeriod"/>
            </a:pPr>
            <a:r>
              <a:rPr lang="en-GB">
                <a:solidFill>
                  <a:srgbClr val="212B32"/>
                </a:solidFill>
                <a:highlight>
                  <a:srgbClr val="F0F4F5"/>
                </a:highlight>
              </a:rPr>
              <a:t>Don't withdraw from life. Socialising can improve your mood. Keeping in touch with friends and family means you have someone to talk to when you feel low.  </a:t>
            </a:r>
            <a:endParaRPr>
              <a:solidFill>
                <a:srgbClr val="212B32"/>
              </a:solidFill>
              <a:highlight>
                <a:srgbClr val="F0F4F5"/>
              </a:highlight>
            </a:endParaRPr>
          </a:p>
          <a:p>
            <a:pPr indent="-298450" lvl="0" marL="457200" rtl="0" algn="l">
              <a:lnSpc>
                <a:spcPct val="133333"/>
              </a:lnSpc>
              <a:spcBef>
                <a:spcPts val="0"/>
              </a:spcBef>
              <a:spcAft>
                <a:spcPts val="0"/>
              </a:spcAft>
              <a:buClr>
                <a:srgbClr val="555555"/>
              </a:buClr>
              <a:buSzPts val="1100"/>
              <a:buAutoNum type="arabicPeriod"/>
            </a:pPr>
            <a:r>
              <a:rPr b="1" lang="en-GB">
                <a:solidFill>
                  <a:srgbClr val="212B32"/>
                </a:solidFill>
                <a:highlight>
                  <a:srgbClr val="F0F4F5"/>
                </a:highlight>
              </a:rPr>
              <a:t>Be more active- </a:t>
            </a:r>
            <a:r>
              <a:rPr lang="en-GB">
                <a:solidFill>
                  <a:srgbClr val="212B32"/>
                </a:solidFill>
                <a:highlight>
                  <a:srgbClr val="F0F4F5"/>
                </a:highlight>
              </a:rPr>
              <a:t>Regular exercise can help lift your mood by boosting endorphins, Eating a well balanced diet as depression is known to make people not feel like eating or others an over eat and face </a:t>
            </a:r>
            <a:r>
              <a:rPr lang="en-GB">
                <a:solidFill>
                  <a:srgbClr val="212B32"/>
                </a:solidFill>
                <a:highlight>
                  <a:srgbClr val="F0F4F5"/>
                </a:highlight>
              </a:rPr>
              <a:t>becoming</a:t>
            </a:r>
            <a:r>
              <a:rPr lang="en-GB">
                <a:solidFill>
                  <a:srgbClr val="212B32"/>
                </a:solidFill>
                <a:highlight>
                  <a:srgbClr val="F0F4F5"/>
                </a:highlight>
              </a:rPr>
              <a:t> overweight.</a:t>
            </a:r>
            <a:endParaRPr>
              <a:solidFill>
                <a:srgbClr val="212B32"/>
              </a:solidFill>
              <a:highlight>
                <a:srgbClr val="F0F4F5"/>
              </a:highlight>
            </a:endParaRPr>
          </a:p>
          <a:p>
            <a:pPr indent="-298450" lvl="0" marL="457200" rtl="0" algn="l">
              <a:lnSpc>
                <a:spcPct val="133333"/>
              </a:lnSpc>
              <a:spcBef>
                <a:spcPts val="0"/>
              </a:spcBef>
              <a:spcAft>
                <a:spcPts val="0"/>
              </a:spcAft>
              <a:buClr>
                <a:srgbClr val="555555"/>
              </a:buClr>
              <a:buSzPts val="1100"/>
              <a:buAutoNum type="arabicPeriod"/>
            </a:pPr>
            <a:r>
              <a:rPr b="1" lang="en-GB">
                <a:solidFill>
                  <a:srgbClr val="212B32"/>
                </a:solidFill>
                <a:highlight>
                  <a:srgbClr val="F0F4F5"/>
                </a:highlight>
              </a:rPr>
              <a:t>Face your fears-</a:t>
            </a:r>
            <a:r>
              <a:rPr lang="en-GB">
                <a:solidFill>
                  <a:srgbClr val="212B32"/>
                </a:solidFill>
                <a:highlight>
                  <a:srgbClr val="F0F4F5"/>
                </a:highlight>
              </a:rPr>
              <a:t>Don't avoid the things you find difficult. When people feel low or anxious, they sometimes avoid talking to other people. Some people can lose their confidence in going out, driving or travelling.</a:t>
            </a:r>
            <a:endParaRPr>
              <a:solidFill>
                <a:srgbClr val="212B32"/>
              </a:solidFill>
              <a:highlight>
                <a:srgbClr val="F0F4F5"/>
              </a:highlight>
            </a:endParaRPr>
          </a:p>
          <a:p>
            <a:pPr indent="-298450" lvl="0" marL="457200" rtl="0" algn="l">
              <a:lnSpc>
                <a:spcPct val="133333"/>
              </a:lnSpc>
              <a:spcBef>
                <a:spcPts val="0"/>
              </a:spcBef>
              <a:spcAft>
                <a:spcPts val="0"/>
              </a:spcAft>
              <a:buClr>
                <a:srgbClr val="212B32"/>
              </a:buClr>
              <a:buSzPts val="1100"/>
              <a:buAutoNum type="arabicPeriod"/>
            </a:pPr>
            <a:r>
              <a:rPr b="1" lang="en-GB">
                <a:solidFill>
                  <a:srgbClr val="212B32"/>
                </a:solidFill>
                <a:highlight>
                  <a:srgbClr val="F0F4F5"/>
                </a:highlight>
              </a:rPr>
              <a:t>Having a routine- </a:t>
            </a:r>
            <a:r>
              <a:rPr lang="en-GB">
                <a:solidFill>
                  <a:srgbClr val="212B32"/>
                </a:solidFill>
                <a:highlight>
                  <a:srgbClr val="F0F4F5"/>
                </a:highlight>
              </a:rPr>
              <a:t>beneficial as not to slip into poor habits or sleeping patterns </a:t>
            </a:r>
            <a:endParaRPr>
              <a:solidFill>
                <a:srgbClr val="212B32"/>
              </a:solidFill>
              <a:highlight>
                <a:srgbClr val="F0F4F5"/>
              </a:highlight>
            </a:endParaRPr>
          </a:p>
          <a:p>
            <a:pPr indent="0" lvl="0" marL="0" rtl="0" algn="l">
              <a:lnSpc>
                <a:spcPct val="147368"/>
              </a:lnSpc>
              <a:spcBef>
                <a:spcPts val="1800"/>
              </a:spcBef>
              <a:spcAft>
                <a:spcPts val="0"/>
              </a:spcAft>
              <a:buNone/>
            </a:pPr>
            <a:r>
              <a:t/>
            </a:r>
            <a:endParaRPr>
              <a:solidFill>
                <a:srgbClr val="212B32"/>
              </a:solidFill>
              <a:highlight>
                <a:srgbClr val="F0F4F5"/>
              </a:highlight>
            </a:endParaRPr>
          </a:p>
          <a:p>
            <a:pPr indent="0" lvl="0" marL="457200" rtl="0" algn="l">
              <a:spcBef>
                <a:spcPts val="1800"/>
              </a:spcBef>
              <a:spcAft>
                <a:spcPts val="0"/>
              </a:spcAft>
              <a:buNone/>
            </a:pPr>
            <a:r>
              <a:t/>
            </a:r>
            <a:endParaRPr sz="1200">
              <a:solidFill>
                <a:srgbClr val="555555"/>
              </a:solidFill>
              <a:highlight>
                <a:srgbClr val="F5F1F0"/>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2fa9eb619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2fa9eb619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25000"/>
              </a:lnSpc>
              <a:spcBef>
                <a:spcPts val="0"/>
              </a:spcBef>
              <a:spcAft>
                <a:spcPts val="0"/>
              </a:spcAft>
              <a:buNone/>
            </a:pPr>
            <a:r>
              <a:rPr b="1" lang="en-GB">
                <a:solidFill>
                  <a:srgbClr val="212B32"/>
                </a:solidFill>
                <a:highlight>
                  <a:srgbClr val="F0F4F5"/>
                </a:highlight>
              </a:rPr>
              <a:t>1. Take time out </a:t>
            </a:r>
            <a:r>
              <a:rPr lang="en-GB">
                <a:solidFill>
                  <a:srgbClr val="212B32"/>
                </a:solidFill>
                <a:highlight>
                  <a:srgbClr val="F0F4F5"/>
                </a:highlight>
              </a:rPr>
              <a:t>It's impossible to think clearly when you're flooded with fear or anxiety. The first thing to do is take time out so you can physically calm down.</a:t>
            </a:r>
            <a:endParaRPr>
              <a:solidFill>
                <a:srgbClr val="212B32"/>
              </a:solidFill>
              <a:highlight>
                <a:srgbClr val="F0F4F5"/>
              </a:highlight>
            </a:endParaRPr>
          </a:p>
          <a:p>
            <a:pPr indent="0" lvl="0" marL="0" rtl="0" algn="l">
              <a:lnSpc>
                <a:spcPct val="125000"/>
              </a:lnSpc>
              <a:spcBef>
                <a:spcPts val="1800"/>
              </a:spcBef>
              <a:spcAft>
                <a:spcPts val="0"/>
              </a:spcAft>
              <a:buNone/>
            </a:pPr>
            <a:r>
              <a:rPr b="1" lang="en-GB">
                <a:solidFill>
                  <a:srgbClr val="212B32"/>
                </a:solidFill>
                <a:highlight>
                  <a:srgbClr val="F0F4F5"/>
                </a:highlight>
              </a:rPr>
              <a:t>2. Face your fears </a:t>
            </a:r>
            <a:r>
              <a:rPr lang="en-GB">
                <a:solidFill>
                  <a:srgbClr val="212B32"/>
                </a:solidFill>
                <a:highlight>
                  <a:srgbClr val="F0F4F5"/>
                </a:highlight>
              </a:rPr>
              <a:t>Avoiding fears only makes them scarier. Whatever your fear, if you face it, it should start to fade.</a:t>
            </a:r>
            <a:endParaRPr>
              <a:solidFill>
                <a:srgbClr val="212B32"/>
              </a:solidFill>
              <a:highlight>
                <a:srgbClr val="F0F4F5"/>
              </a:highlight>
            </a:endParaRPr>
          </a:p>
          <a:p>
            <a:pPr indent="0" lvl="0" marL="0" rtl="0" algn="l">
              <a:lnSpc>
                <a:spcPct val="125000"/>
              </a:lnSpc>
              <a:spcBef>
                <a:spcPts val="1800"/>
              </a:spcBef>
              <a:spcAft>
                <a:spcPts val="0"/>
              </a:spcAft>
              <a:buNone/>
            </a:pPr>
            <a:r>
              <a:rPr b="1" lang="en-GB">
                <a:solidFill>
                  <a:srgbClr val="212B32"/>
                </a:solidFill>
                <a:highlight>
                  <a:srgbClr val="F0F4F5"/>
                </a:highlight>
              </a:rPr>
              <a:t>3. Look at the evidence </a:t>
            </a:r>
            <a:r>
              <a:rPr lang="en-GB">
                <a:solidFill>
                  <a:srgbClr val="212B32"/>
                </a:solidFill>
                <a:highlight>
                  <a:srgbClr val="F0F4F5"/>
                </a:highlight>
              </a:rPr>
              <a:t>It sometimes helps to challenge fearful thoughts. Overthinking is the main cause of this </a:t>
            </a:r>
            <a:endParaRPr>
              <a:solidFill>
                <a:srgbClr val="212B32"/>
              </a:solidFill>
              <a:highlight>
                <a:srgbClr val="F0F4F5"/>
              </a:highlight>
            </a:endParaRPr>
          </a:p>
          <a:p>
            <a:pPr indent="0" lvl="0" marL="0" rtl="0" algn="l">
              <a:lnSpc>
                <a:spcPct val="125000"/>
              </a:lnSpc>
              <a:spcBef>
                <a:spcPts val="1800"/>
              </a:spcBef>
              <a:spcAft>
                <a:spcPts val="0"/>
              </a:spcAft>
              <a:buNone/>
            </a:pPr>
            <a:r>
              <a:rPr b="1" lang="en-GB">
                <a:solidFill>
                  <a:srgbClr val="212B32"/>
                </a:solidFill>
                <a:highlight>
                  <a:srgbClr val="F0F4F5"/>
                </a:highlight>
              </a:rPr>
              <a:t>4. Do not try to be perfect </a:t>
            </a:r>
            <a:r>
              <a:rPr lang="en-GB">
                <a:solidFill>
                  <a:srgbClr val="212B32"/>
                </a:solidFill>
                <a:highlight>
                  <a:srgbClr val="F0F4F5"/>
                </a:highlight>
              </a:rPr>
              <a:t>Life is full of stresses, yet many of us feel that our lives must be perfect. Bad days and setbacks will always happen, and it's important to remember that life is messy.</a:t>
            </a:r>
            <a:endParaRPr>
              <a:solidFill>
                <a:srgbClr val="212B32"/>
              </a:solidFill>
              <a:highlight>
                <a:srgbClr val="F0F4F5"/>
              </a:highlight>
            </a:endParaRPr>
          </a:p>
          <a:p>
            <a:pPr indent="0" lvl="0" marL="0" rtl="0" algn="l">
              <a:lnSpc>
                <a:spcPct val="125000"/>
              </a:lnSpc>
              <a:spcBef>
                <a:spcPts val="1800"/>
              </a:spcBef>
              <a:spcAft>
                <a:spcPts val="0"/>
              </a:spcAft>
              <a:buNone/>
            </a:pPr>
            <a:r>
              <a:rPr b="1" lang="en-GB">
                <a:solidFill>
                  <a:srgbClr val="212B32"/>
                </a:solidFill>
                <a:highlight>
                  <a:srgbClr val="F0F4F5"/>
                </a:highlight>
              </a:rPr>
              <a:t>5. Talk about it </a:t>
            </a:r>
            <a:r>
              <a:rPr lang="en-GB">
                <a:solidFill>
                  <a:srgbClr val="212B32"/>
                </a:solidFill>
                <a:highlight>
                  <a:srgbClr val="F0F4F5"/>
                </a:highlight>
              </a:rPr>
              <a:t>Sharing fears takes away a lot of their scariness.</a:t>
            </a:r>
            <a:endParaRPr>
              <a:solidFill>
                <a:srgbClr val="212B32"/>
              </a:solidFill>
              <a:highlight>
                <a:srgbClr val="F0F4F5"/>
              </a:highlight>
            </a:endParaRPr>
          </a:p>
          <a:p>
            <a:pPr indent="0" lvl="0" marL="0" rtl="0" algn="l">
              <a:lnSpc>
                <a:spcPct val="125000"/>
              </a:lnSpc>
              <a:spcBef>
                <a:spcPts val="1800"/>
              </a:spcBef>
              <a:spcAft>
                <a:spcPts val="0"/>
              </a:spcAft>
              <a:buNone/>
            </a:pPr>
            <a:r>
              <a:rPr b="1" lang="en-GB" sz="1200">
                <a:solidFill>
                  <a:srgbClr val="212B32"/>
                </a:solidFill>
                <a:highlight>
                  <a:srgbClr val="F0F4F5"/>
                </a:highlight>
              </a:rPr>
              <a:t>10. Reward yourself- </a:t>
            </a:r>
            <a:r>
              <a:rPr lang="en-GB" sz="1200">
                <a:solidFill>
                  <a:srgbClr val="212B32"/>
                </a:solidFill>
                <a:highlight>
                  <a:srgbClr val="F0F4F5"/>
                </a:highlight>
              </a:rPr>
              <a:t>Give yourself credit for overcoming a situation that you have been scared to face for a long time. Baby steps are the way forward, little and often </a:t>
            </a:r>
            <a:endParaRPr sz="1200">
              <a:solidFill>
                <a:srgbClr val="212B32"/>
              </a:solidFill>
              <a:highlight>
                <a:srgbClr val="F0F4F5"/>
              </a:highlight>
            </a:endParaRPr>
          </a:p>
          <a:p>
            <a:pPr indent="0" lvl="0" marL="0" rtl="0" algn="l">
              <a:lnSpc>
                <a:spcPct val="115000"/>
              </a:lnSpc>
              <a:spcBef>
                <a:spcPts val="1800"/>
              </a:spcBef>
              <a:spcAft>
                <a:spcPts val="0"/>
              </a:spcAft>
              <a:buNone/>
            </a:pPr>
            <a:r>
              <a:t/>
            </a:r>
            <a:endParaRPr/>
          </a:p>
          <a:p>
            <a:pPr indent="0" lvl="0" marL="0" rtl="0" algn="l">
              <a:lnSpc>
                <a:spcPct val="125000"/>
              </a:lnSpc>
              <a:spcBef>
                <a:spcPts val="0"/>
              </a:spcBef>
              <a:spcAft>
                <a:spcPts val="0"/>
              </a:spcAft>
              <a:buNone/>
            </a:pPr>
            <a:r>
              <a:t/>
            </a:r>
            <a:endParaRPr>
              <a:solidFill>
                <a:srgbClr val="212B32"/>
              </a:solidFill>
              <a:highlight>
                <a:srgbClr val="F0F4F5"/>
              </a:highlight>
            </a:endParaRPr>
          </a:p>
          <a:p>
            <a:pPr indent="0" lvl="0" marL="0" rtl="0" algn="l">
              <a:lnSpc>
                <a:spcPct val="147368"/>
              </a:lnSpc>
              <a:spcBef>
                <a:spcPts val="1800"/>
              </a:spcBef>
              <a:spcAft>
                <a:spcPts val="0"/>
              </a:spcAft>
              <a:buNone/>
            </a:pPr>
            <a:r>
              <a:t/>
            </a:r>
            <a:endParaRPr>
              <a:solidFill>
                <a:srgbClr val="212B32"/>
              </a:solidFill>
              <a:highlight>
                <a:srgbClr val="F0F4F5"/>
              </a:highlight>
            </a:endParaRPr>
          </a:p>
          <a:p>
            <a:pPr indent="0" lvl="0" marL="0" rtl="0" algn="l">
              <a:lnSpc>
                <a:spcPct val="147368"/>
              </a:lnSpc>
              <a:spcBef>
                <a:spcPts val="1800"/>
              </a:spcBef>
              <a:spcAft>
                <a:spcPts val="0"/>
              </a:spcAft>
              <a:buNone/>
            </a:pPr>
            <a:r>
              <a:t/>
            </a:r>
            <a:endParaRPr>
              <a:solidFill>
                <a:srgbClr val="212B32"/>
              </a:solidFill>
              <a:highlight>
                <a:srgbClr val="F0F4F5"/>
              </a:highlight>
            </a:endParaRPr>
          </a:p>
          <a:p>
            <a:pPr indent="0" lvl="0" marL="0" rtl="0" algn="l">
              <a:lnSpc>
                <a:spcPct val="147368"/>
              </a:lnSpc>
              <a:spcBef>
                <a:spcPts val="1800"/>
              </a:spcBef>
              <a:spcAft>
                <a:spcPts val="0"/>
              </a:spcAft>
              <a:buNone/>
            </a:pPr>
            <a:r>
              <a:t/>
            </a:r>
            <a:endParaRPr>
              <a:solidFill>
                <a:srgbClr val="212B32"/>
              </a:solidFill>
              <a:highlight>
                <a:srgbClr val="F0F4F5"/>
              </a:highlight>
            </a:endParaRPr>
          </a:p>
          <a:p>
            <a:pPr indent="0" lvl="0" marL="0" rtl="0" algn="l">
              <a:lnSpc>
                <a:spcPct val="147368"/>
              </a:lnSpc>
              <a:spcBef>
                <a:spcPts val="1800"/>
              </a:spcBef>
              <a:spcAft>
                <a:spcPts val="0"/>
              </a:spcAft>
              <a:buNone/>
            </a:pPr>
            <a:r>
              <a:t/>
            </a:r>
            <a:endParaRPr>
              <a:solidFill>
                <a:srgbClr val="212B32"/>
              </a:solidFill>
              <a:highlight>
                <a:srgbClr val="F0F4F5"/>
              </a:highlight>
            </a:endParaRPr>
          </a:p>
          <a:p>
            <a:pPr indent="0" lvl="0" marL="0" rtl="0" algn="l">
              <a:spcBef>
                <a:spcPts val="18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2fa9eb619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2fa9eb619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2fa9eb619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2fa9eb619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300b6ff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300b6ff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Talk about the schools work with CAMHS (NHS child and adolescent mental health service) and Primary mental health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ted.com/talks/sangu_delle_there_s_no_shame_in_taking_care_of_your_mental_healt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mind.org.uk/information-support/guides-to-support-and-services/" TargetMode="External"/><Relationship Id="rId4" Type="http://schemas.openxmlformats.org/officeDocument/2006/relationships/hyperlink" Target="https://www.time-to-change.org.uk/mental-health-and-stigma/help-and-support" TargetMode="External"/><Relationship Id="rId5" Type="http://schemas.openxmlformats.org/officeDocument/2006/relationships/hyperlink" Target="https://www.nhs.uk/using-the-nhs/nhs-services/mental-health-services/how-to-access-mental-health-servic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800"/>
              <a:t>Mental health day 2019</a:t>
            </a:r>
            <a:endParaRPr sz="4800"/>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What is mental health and why is it so important? </a:t>
            </a:r>
            <a:endParaRPr/>
          </a:p>
        </p:txBody>
      </p:sp>
      <p:pic>
        <p:nvPicPr>
          <p:cNvPr id="92" name="Google Shape;92;p14"/>
          <p:cNvPicPr preferRelativeResize="0"/>
          <p:nvPr/>
        </p:nvPicPr>
        <p:blipFill>
          <a:blip r:embed="rId3">
            <a:alphaModFix/>
          </a:blip>
          <a:stretch>
            <a:fillRect/>
          </a:stretch>
        </p:blipFill>
        <p:spPr>
          <a:xfrm>
            <a:off x="812375" y="1534490"/>
            <a:ext cx="7442101" cy="186411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Depression </a:t>
            </a:r>
            <a:endParaRPr/>
          </a:p>
        </p:txBody>
      </p:sp>
      <p:sp>
        <p:nvSpPr>
          <p:cNvPr id="98" name="Google Shape;98;p15"/>
          <p:cNvSpPr txBox="1"/>
          <p:nvPr/>
        </p:nvSpPr>
        <p:spPr>
          <a:xfrm>
            <a:off x="311700" y="1369800"/>
            <a:ext cx="8281800" cy="92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555555"/>
                </a:solidFill>
                <a:highlight>
                  <a:srgbClr val="F5F1F0"/>
                </a:highlight>
              </a:rPr>
              <a:t>Depression is a common mental health problem that causes people to experience low mood, loss of interest or pleasure, feelings of guilt or low self-worth, disturbed sleep or appetite, low energy, and poor concentration</a:t>
            </a:r>
            <a:r>
              <a:rPr lang="en-GB">
                <a:solidFill>
                  <a:srgbClr val="555555"/>
                </a:solidFill>
                <a:highlight>
                  <a:srgbClr val="F5F1F0"/>
                </a:highlight>
              </a:rPr>
              <a:t>.</a:t>
            </a:r>
            <a:endParaRPr sz="1800">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Anxiety </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555555"/>
                </a:solidFill>
                <a:highlight>
                  <a:srgbClr val="F5F1F0"/>
                </a:highlight>
                <a:latin typeface="Arial"/>
                <a:ea typeface="Arial"/>
                <a:cs typeface="Arial"/>
                <a:sym typeface="Arial"/>
              </a:rPr>
              <a:t>Anxiety is a feeling of unease, worry or fear which, when persistent and impacting on daily life may be a sign of an anxiety disorder.</a:t>
            </a:r>
            <a:endParaRPr>
              <a:solidFill>
                <a:srgbClr val="555555"/>
              </a:solidFill>
              <a:highlight>
                <a:srgbClr val="F5F1F0"/>
              </a:highlight>
              <a:latin typeface="Arial"/>
              <a:ea typeface="Arial"/>
              <a:cs typeface="Arial"/>
              <a:sym typeface="Arial"/>
            </a:endParaRPr>
          </a:p>
          <a:p>
            <a:pPr indent="0" lvl="0" marL="0" rtl="0" algn="l">
              <a:spcBef>
                <a:spcPts val="1600"/>
              </a:spcBef>
              <a:spcAft>
                <a:spcPts val="0"/>
              </a:spcAft>
              <a:buNone/>
            </a:pPr>
            <a:r>
              <a:rPr lang="en-GB" sz="1400">
                <a:solidFill>
                  <a:srgbClr val="555555"/>
                </a:solidFill>
                <a:highlight>
                  <a:srgbClr val="F5F1F0"/>
                </a:highlight>
                <a:latin typeface="Arial"/>
                <a:ea typeface="Arial"/>
                <a:cs typeface="Arial"/>
                <a:sym typeface="Arial"/>
              </a:rPr>
              <a:t>Symptoms of anxiety include changes in thoughts and behaviour such as:</a:t>
            </a:r>
            <a:endParaRPr sz="1400">
              <a:solidFill>
                <a:srgbClr val="555555"/>
              </a:solidFill>
              <a:highlight>
                <a:srgbClr val="F5F1F0"/>
              </a:highlight>
              <a:latin typeface="Arial"/>
              <a:ea typeface="Arial"/>
              <a:cs typeface="Arial"/>
              <a:sym typeface="Arial"/>
            </a:endParaRPr>
          </a:p>
          <a:p>
            <a:pPr indent="-317500" lvl="0" marL="457200" rtl="0" algn="l">
              <a:spcBef>
                <a:spcPts val="1600"/>
              </a:spcBef>
              <a:spcAft>
                <a:spcPts val="0"/>
              </a:spcAft>
              <a:buClr>
                <a:srgbClr val="555555"/>
              </a:buClr>
              <a:buSzPts val="1400"/>
              <a:buFont typeface="Arial"/>
              <a:buChar char="■"/>
            </a:pPr>
            <a:r>
              <a:rPr lang="en-GB" sz="1400">
                <a:solidFill>
                  <a:srgbClr val="555555"/>
                </a:solidFill>
                <a:highlight>
                  <a:srgbClr val="F5F1F0"/>
                </a:highlight>
                <a:latin typeface="Arial"/>
                <a:ea typeface="Arial"/>
                <a:cs typeface="Arial"/>
                <a:sym typeface="Arial"/>
              </a:rPr>
              <a:t>Restlessness</a:t>
            </a:r>
            <a:endParaRPr sz="1400">
              <a:solidFill>
                <a:srgbClr val="555555"/>
              </a:solidFill>
              <a:highlight>
                <a:srgbClr val="F5F1F0"/>
              </a:highlight>
              <a:latin typeface="Arial"/>
              <a:ea typeface="Arial"/>
              <a:cs typeface="Arial"/>
              <a:sym typeface="Arial"/>
            </a:endParaRPr>
          </a:p>
          <a:p>
            <a:pPr indent="-317500" lvl="0" marL="457200" rtl="0" algn="l">
              <a:spcBef>
                <a:spcPts val="0"/>
              </a:spcBef>
              <a:spcAft>
                <a:spcPts val="0"/>
              </a:spcAft>
              <a:buClr>
                <a:srgbClr val="555555"/>
              </a:buClr>
              <a:buSzPts val="1400"/>
              <a:buFont typeface="Arial"/>
              <a:buChar char="■"/>
            </a:pPr>
            <a:r>
              <a:rPr lang="en-GB" sz="1400">
                <a:solidFill>
                  <a:srgbClr val="555555"/>
                </a:solidFill>
                <a:highlight>
                  <a:srgbClr val="F5F1F0"/>
                </a:highlight>
                <a:latin typeface="Arial"/>
                <a:ea typeface="Arial"/>
                <a:cs typeface="Arial"/>
                <a:sym typeface="Arial"/>
              </a:rPr>
              <a:t>A feeling of dread</a:t>
            </a:r>
            <a:endParaRPr sz="1400">
              <a:solidFill>
                <a:srgbClr val="555555"/>
              </a:solidFill>
              <a:highlight>
                <a:srgbClr val="F5F1F0"/>
              </a:highlight>
              <a:latin typeface="Arial"/>
              <a:ea typeface="Arial"/>
              <a:cs typeface="Arial"/>
              <a:sym typeface="Arial"/>
            </a:endParaRPr>
          </a:p>
          <a:p>
            <a:pPr indent="-317500" lvl="0" marL="457200" rtl="0" algn="l">
              <a:spcBef>
                <a:spcPts val="0"/>
              </a:spcBef>
              <a:spcAft>
                <a:spcPts val="0"/>
              </a:spcAft>
              <a:buClr>
                <a:srgbClr val="555555"/>
              </a:buClr>
              <a:buSzPts val="1400"/>
              <a:buFont typeface="Arial"/>
              <a:buChar char="■"/>
            </a:pPr>
            <a:r>
              <a:rPr lang="en-GB" sz="1400">
                <a:solidFill>
                  <a:srgbClr val="555555"/>
                </a:solidFill>
                <a:highlight>
                  <a:srgbClr val="F5F1F0"/>
                </a:highlight>
                <a:latin typeface="Arial"/>
                <a:ea typeface="Arial"/>
                <a:cs typeface="Arial"/>
                <a:sym typeface="Arial"/>
              </a:rPr>
              <a:t>A feeling of being “on-edge”</a:t>
            </a:r>
            <a:endParaRPr sz="1400">
              <a:solidFill>
                <a:srgbClr val="555555"/>
              </a:solidFill>
              <a:highlight>
                <a:srgbClr val="F5F1F0"/>
              </a:highlight>
              <a:latin typeface="Arial"/>
              <a:ea typeface="Arial"/>
              <a:cs typeface="Arial"/>
              <a:sym typeface="Arial"/>
            </a:endParaRPr>
          </a:p>
          <a:p>
            <a:pPr indent="-317500" lvl="0" marL="457200" rtl="0" algn="l">
              <a:spcBef>
                <a:spcPts val="0"/>
              </a:spcBef>
              <a:spcAft>
                <a:spcPts val="0"/>
              </a:spcAft>
              <a:buClr>
                <a:srgbClr val="555555"/>
              </a:buClr>
              <a:buSzPts val="1400"/>
              <a:buFont typeface="Arial"/>
              <a:buChar char="■"/>
            </a:pPr>
            <a:r>
              <a:rPr lang="en-GB" sz="1400">
                <a:solidFill>
                  <a:srgbClr val="555555"/>
                </a:solidFill>
                <a:highlight>
                  <a:srgbClr val="F5F1F0"/>
                </a:highlight>
                <a:latin typeface="Arial"/>
                <a:ea typeface="Arial"/>
                <a:cs typeface="Arial"/>
                <a:sym typeface="Arial"/>
              </a:rPr>
              <a:t>Difficulty concentrating</a:t>
            </a:r>
            <a:endParaRPr sz="1400">
              <a:solidFill>
                <a:srgbClr val="555555"/>
              </a:solidFill>
              <a:highlight>
                <a:srgbClr val="F5F1F0"/>
              </a:highlight>
              <a:latin typeface="Arial"/>
              <a:ea typeface="Arial"/>
              <a:cs typeface="Arial"/>
              <a:sym typeface="Arial"/>
            </a:endParaRPr>
          </a:p>
          <a:p>
            <a:pPr indent="-317500" lvl="0" marL="457200" rtl="0" algn="l">
              <a:spcBef>
                <a:spcPts val="0"/>
              </a:spcBef>
              <a:spcAft>
                <a:spcPts val="0"/>
              </a:spcAft>
              <a:buClr>
                <a:srgbClr val="555555"/>
              </a:buClr>
              <a:buSzPts val="1400"/>
              <a:buFont typeface="Arial"/>
              <a:buChar char="■"/>
            </a:pPr>
            <a:r>
              <a:rPr lang="en-GB" sz="1400">
                <a:solidFill>
                  <a:srgbClr val="555555"/>
                </a:solidFill>
                <a:highlight>
                  <a:srgbClr val="F5F1F0"/>
                </a:highlight>
                <a:latin typeface="Arial"/>
                <a:ea typeface="Arial"/>
                <a:cs typeface="Arial"/>
                <a:sym typeface="Arial"/>
              </a:rPr>
              <a:t>Difficulty sleeping</a:t>
            </a:r>
            <a:endParaRPr sz="1400">
              <a:solidFill>
                <a:srgbClr val="555555"/>
              </a:solidFill>
              <a:highlight>
                <a:srgbClr val="F5F1F0"/>
              </a:highlight>
              <a:latin typeface="Arial"/>
              <a:ea typeface="Arial"/>
              <a:cs typeface="Arial"/>
              <a:sym typeface="Arial"/>
            </a:endParaRPr>
          </a:p>
          <a:p>
            <a:pPr indent="-317500" lvl="0" marL="457200" rtl="0" algn="l">
              <a:spcBef>
                <a:spcPts val="0"/>
              </a:spcBef>
              <a:spcAft>
                <a:spcPts val="0"/>
              </a:spcAft>
              <a:buClr>
                <a:srgbClr val="555555"/>
              </a:buClr>
              <a:buSzPts val="1400"/>
              <a:buFont typeface="Arial"/>
              <a:buChar char="■"/>
            </a:pPr>
            <a:r>
              <a:rPr lang="en-GB" sz="1400">
                <a:solidFill>
                  <a:srgbClr val="555555"/>
                </a:solidFill>
                <a:highlight>
                  <a:srgbClr val="F5F1F0"/>
                </a:highlight>
                <a:latin typeface="Arial"/>
                <a:ea typeface="Arial"/>
                <a:cs typeface="Arial"/>
                <a:sym typeface="Arial"/>
              </a:rPr>
              <a:t>Irritability</a:t>
            </a:r>
            <a:endParaRPr sz="1400">
              <a:solidFill>
                <a:srgbClr val="555555"/>
              </a:solidFill>
              <a:highlight>
                <a:srgbClr val="F5F1F0"/>
              </a:highlight>
              <a:latin typeface="Arial"/>
              <a:ea typeface="Arial"/>
              <a:cs typeface="Arial"/>
              <a:sym typeface="Arial"/>
            </a:endParaRPr>
          </a:p>
          <a:p>
            <a:pPr indent="0" lvl="0" marL="0" rtl="0" algn="l">
              <a:spcBef>
                <a:spcPts val="1000"/>
              </a:spcBef>
              <a:spcAft>
                <a:spcPts val="1600"/>
              </a:spcAft>
              <a:buNone/>
            </a:pPr>
            <a:r>
              <a:t/>
            </a:r>
            <a:endParaRPr sz="1200">
              <a:solidFill>
                <a:srgbClr val="555555"/>
              </a:solidFill>
              <a:highlight>
                <a:srgbClr val="F5F1F0"/>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168212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latin typeface="Arial"/>
                <a:ea typeface="Arial"/>
                <a:cs typeface="Arial"/>
                <a:sym typeface="Arial"/>
                <a:hlinkClick r:id="rId3"/>
              </a:rPr>
              <a:t>https://www.ted.com/talks/sangu_delle_there_s_no_shame_in_taking_care_of_your_mental_health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Where to go for help, or further information </a:t>
            </a:r>
            <a:endParaRPr/>
          </a:p>
        </p:txBody>
      </p:sp>
      <p:sp>
        <p:nvSpPr>
          <p:cNvPr id="115" name="Google Shape;115;p18"/>
          <p:cNvSpPr txBox="1"/>
          <p:nvPr/>
        </p:nvSpPr>
        <p:spPr>
          <a:xfrm>
            <a:off x="80575" y="1017800"/>
            <a:ext cx="8659200" cy="385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212B32"/>
                </a:solidFill>
                <a:highlight>
                  <a:srgbClr val="F0F4F5"/>
                </a:highlight>
              </a:rPr>
              <a:t>Samaritans (116 123, open 24 hours a day).</a:t>
            </a:r>
            <a:endParaRPr sz="1800">
              <a:solidFill>
                <a:srgbClr val="212B32"/>
              </a:solidFill>
              <a:highlight>
                <a:srgbClr val="F0F4F5"/>
              </a:highlight>
            </a:endParaRPr>
          </a:p>
          <a:p>
            <a:pPr indent="0" lvl="0" marL="0" rtl="0" algn="l">
              <a:spcBef>
                <a:spcPts val="0"/>
              </a:spcBef>
              <a:spcAft>
                <a:spcPts val="0"/>
              </a:spcAft>
              <a:buNone/>
            </a:pPr>
            <a:r>
              <a:t/>
            </a:r>
            <a:endParaRPr sz="1800">
              <a:solidFill>
                <a:srgbClr val="212B32"/>
              </a:solidFill>
              <a:highlight>
                <a:srgbClr val="F0F4F5"/>
              </a:highlight>
            </a:endParaRPr>
          </a:p>
          <a:p>
            <a:pPr indent="0" lvl="0" marL="0" rtl="0" algn="l">
              <a:spcBef>
                <a:spcPts val="0"/>
              </a:spcBef>
              <a:spcAft>
                <a:spcPts val="0"/>
              </a:spcAft>
              <a:buNone/>
            </a:pPr>
            <a:r>
              <a:rPr lang="en-GB" sz="1800">
                <a:solidFill>
                  <a:srgbClr val="212B32"/>
                </a:solidFill>
                <a:highlight>
                  <a:srgbClr val="F0F4F5"/>
                </a:highlight>
              </a:rPr>
              <a:t>Childline: </a:t>
            </a:r>
            <a:r>
              <a:rPr lang="en-GB" sz="1800"/>
              <a:t>0800 1111</a:t>
            </a:r>
            <a:r>
              <a:rPr lang="en-GB" sz="1800">
                <a:solidFill>
                  <a:srgbClr val="0C3D52"/>
                </a:solidFill>
              </a:rPr>
              <a:t> </a:t>
            </a:r>
            <a:r>
              <a:rPr lang="en-GB" sz="1800"/>
              <a:t>or get in touch online.</a:t>
            </a:r>
            <a:endParaRPr sz="1800"/>
          </a:p>
          <a:p>
            <a:pPr indent="0" lvl="0" marL="0" rtl="0" algn="l">
              <a:spcBef>
                <a:spcPts val="0"/>
              </a:spcBef>
              <a:spcAft>
                <a:spcPts val="0"/>
              </a:spcAft>
              <a:buNone/>
            </a:pPr>
            <a:r>
              <a:t/>
            </a:r>
            <a:endParaRPr sz="1800">
              <a:solidFill>
                <a:srgbClr val="0C3D52"/>
              </a:solidFill>
            </a:endParaRPr>
          </a:p>
          <a:p>
            <a:pPr indent="0" lvl="0" marL="0" rtl="0" algn="l">
              <a:spcBef>
                <a:spcPts val="0"/>
              </a:spcBef>
              <a:spcAft>
                <a:spcPts val="0"/>
              </a:spcAft>
              <a:buNone/>
            </a:pPr>
            <a:r>
              <a:rPr lang="en-GB" sz="1800" u="sng">
                <a:hlinkClick r:id="rId3"/>
              </a:rPr>
              <a:t>https://www.mind.org.uk/information-support/guides-to-support-and-services/</a:t>
            </a:r>
            <a:endParaRPr sz="1800"/>
          </a:p>
          <a:p>
            <a:pPr indent="0" lvl="0" marL="0" rtl="0" algn="l">
              <a:spcBef>
                <a:spcPts val="0"/>
              </a:spcBef>
              <a:spcAft>
                <a:spcPts val="0"/>
              </a:spcAft>
              <a:buNone/>
            </a:pPr>
            <a:r>
              <a:rPr lang="en-GB" sz="1800"/>
              <a:t> </a:t>
            </a:r>
            <a:endParaRPr sz="1800"/>
          </a:p>
          <a:p>
            <a:pPr indent="0" lvl="0" marL="0" rtl="0" algn="l">
              <a:spcBef>
                <a:spcPts val="0"/>
              </a:spcBef>
              <a:spcAft>
                <a:spcPts val="0"/>
              </a:spcAft>
              <a:buNone/>
            </a:pPr>
            <a:r>
              <a:rPr lang="en-GB" sz="1800" u="sng">
                <a:hlinkClick r:id="rId4"/>
              </a:rPr>
              <a:t>https://www.time-to-change.org.uk/mental-health-and-stigma/help-and-support</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GB" sz="1800" u="sng">
                <a:hlinkClick r:id="rId5"/>
              </a:rPr>
              <a:t>https://www.nhs.uk/using-the-nhs/nhs-services/mental-health-services/how-to-access-mental-health-services/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GB" sz="1800"/>
              <a:t>Or any trusted friend, family member or teacher to talk to about. </a:t>
            </a:r>
            <a:endParaRPr sz="1800"/>
          </a:p>
          <a:p>
            <a:pPr indent="0" lvl="0" marL="0" rtl="0" algn="l">
              <a:spcBef>
                <a:spcPts val="0"/>
              </a:spcBef>
              <a:spcAft>
                <a:spcPts val="0"/>
              </a:spcAft>
              <a:buNone/>
            </a:pPr>
            <a:r>
              <a:rPr lang="en-GB" sz="1800"/>
              <a:t>You aren’t alone, there are people to help you get through it.</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Additional </a:t>
            </a:r>
            <a:r>
              <a:rPr lang="en-GB"/>
              <a:t>information</a:t>
            </a:r>
            <a:endParaRPr/>
          </a:p>
        </p:txBody>
      </p:sp>
      <p:sp>
        <p:nvSpPr>
          <p:cNvPr id="121" name="Google Shape;121;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school has its own counsellor (Barnandos), Speak to Mr Ling or another senior member of staff about making appointments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