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18"/>
  </p:notesMasterIdLst>
  <p:handoutMasterIdLst>
    <p:handoutMasterId r:id="rId19"/>
  </p:handoutMasterIdLst>
  <p:sldIdLst>
    <p:sldId id="256" r:id="rId2"/>
    <p:sldId id="273" r:id="rId3"/>
    <p:sldId id="288" r:id="rId4"/>
    <p:sldId id="276" r:id="rId5"/>
    <p:sldId id="257" r:id="rId6"/>
    <p:sldId id="277" r:id="rId7"/>
    <p:sldId id="285" r:id="rId8"/>
    <p:sldId id="291" r:id="rId9"/>
    <p:sldId id="286" r:id="rId10"/>
    <p:sldId id="289" r:id="rId11"/>
    <p:sldId id="282" r:id="rId12"/>
    <p:sldId id="274" r:id="rId13"/>
    <p:sldId id="287" r:id="rId14"/>
    <p:sldId id="281" r:id="rId15"/>
    <p:sldId id="290"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Buck" initials="LB" lastIdx="6" clrIdx="0"/>
  <p:cmAuthor id="1" name="Robertson, Jenny" initials="RJ"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467"/>
    <a:srgbClr val="1D3661"/>
    <a:srgbClr val="3E5393"/>
    <a:srgbClr val="148567"/>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0" autoAdjust="0"/>
    <p:restoredTop sz="69257" autoAdjust="0"/>
  </p:normalViewPr>
  <p:slideViewPr>
    <p:cSldViewPr snapToGrid="0">
      <p:cViewPr>
        <p:scale>
          <a:sx n="70" d="100"/>
          <a:sy n="70" d="100"/>
        </p:scale>
        <p:origin x="-2970" y="-312"/>
      </p:cViewPr>
      <p:guideLst>
        <p:guide orient="horz" pos="2160"/>
        <p:guide pos="2880"/>
      </p:guideLst>
    </p:cSldViewPr>
  </p:slideViewPr>
  <p:notesTextViewPr>
    <p:cViewPr>
      <p:scale>
        <a:sx n="3" d="2"/>
        <a:sy n="3" d="2"/>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96A1BB-800C-4BC5-A0EE-235B039DE088}" type="datetimeFigureOut">
              <a:rPr lang="en-GB" smtClean="0"/>
              <a:t>31/01/2019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14316D-62E7-4971-B98B-4E25267E2B66}" type="slidenum">
              <a:rPr lang="en-GB" smtClean="0"/>
              <a:t>‹#›</a:t>
            </a:fld>
            <a:endParaRPr lang="en-GB" dirty="0"/>
          </a:p>
        </p:txBody>
      </p:sp>
    </p:spTree>
    <p:extLst>
      <p:ext uri="{BB962C8B-B14F-4D97-AF65-F5344CB8AC3E}">
        <p14:creationId xmlns:p14="http://schemas.microsoft.com/office/powerpoint/2010/main" val="3156544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EF06C-E20E-401E-8255-0B98C653F6AB}" type="datetimeFigureOut">
              <a:rPr lang="en-GB" smtClean="0"/>
              <a:t>31/01/2019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5BFC4-4B86-4306-AD32-35B5EFF8204C}" type="slidenum">
              <a:rPr lang="en-GB" smtClean="0"/>
              <a:t>‹#›</a:t>
            </a:fld>
            <a:endParaRPr lang="en-GB"/>
          </a:p>
        </p:txBody>
      </p:sp>
    </p:spTree>
    <p:extLst>
      <p:ext uri="{BB962C8B-B14F-4D97-AF65-F5344CB8AC3E}">
        <p14:creationId xmlns:p14="http://schemas.microsoft.com/office/powerpoint/2010/main" val="287233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altLang="en-US" sz="1200" b="0" i="1" baseline="0" dirty="0" smtClean="0"/>
              <a:t>Note to presenter:  </a:t>
            </a:r>
            <a:r>
              <a:rPr lang="en-GB" sz="1200" b="0" i="1" kern="1200" dirty="0" smtClean="0">
                <a:solidFill>
                  <a:schemeClr val="tx1"/>
                </a:solidFill>
                <a:effectLst/>
                <a:latin typeface="+mn-lt"/>
                <a:ea typeface="+mn-ea"/>
                <a:cs typeface="+mn-cs"/>
              </a:rPr>
              <a:t>Please read through the presentation thoroughly before delivery and familiarise yourself with the </a:t>
            </a:r>
            <a:r>
              <a:rPr lang="en-GB" sz="1200" b="0" i="1" kern="1200" dirty="0" err="1" smtClean="0">
                <a:solidFill>
                  <a:schemeClr val="tx1"/>
                </a:solidFill>
                <a:effectLst/>
                <a:latin typeface="+mn-lt"/>
                <a:ea typeface="+mn-ea"/>
                <a:cs typeface="+mn-cs"/>
              </a:rPr>
              <a:t>Thinkuknow</a:t>
            </a:r>
            <a:r>
              <a:rPr lang="en-GB" sz="1200" b="0" i="1" kern="1200" dirty="0" smtClean="0">
                <a:solidFill>
                  <a:schemeClr val="tx1"/>
                </a:solidFill>
                <a:effectLst/>
                <a:latin typeface="+mn-lt"/>
                <a:ea typeface="+mn-ea"/>
                <a:cs typeface="+mn-cs"/>
              </a:rPr>
              <a:t> websites (www.thinkuknow.co.uk) and CEOP Safety Centre (www.ceop.police.uk) if needed. There are delivery notes and instructions </a:t>
            </a:r>
            <a:r>
              <a:rPr lang="en-GB" sz="1200" b="0" i="1" u="sng" kern="1200" dirty="0" smtClean="0">
                <a:solidFill>
                  <a:schemeClr val="tx1"/>
                </a:solidFill>
                <a:effectLst/>
                <a:latin typeface="+mn-lt"/>
                <a:ea typeface="+mn-ea"/>
                <a:cs typeface="+mn-cs"/>
              </a:rPr>
              <a:t>in italics</a:t>
            </a:r>
            <a:r>
              <a:rPr lang="en-GB" sz="1200" b="0" i="1" kern="1200" dirty="0" smtClean="0">
                <a:solidFill>
                  <a:schemeClr val="tx1"/>
                </a:solidFill>
                <a:effectLst/>
                <a:latin typeface="+mn-lt"/>
                <a:ea typeface="+mn-ea"/>
                <a:cs typeface="+mn-cs"/>
              </a:rPr>
              <a:t> on some slides to aid your delivery. </a:t>
            </a:r>
            <a:endParaRPr lang="en-GB" sz="1200" b="0" i="1"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altLang="en-US"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altLang="en-US" sz="1200" i="1" baseline="0" dirty="0" smtClean="0"/>
              <a:t>Introduce yourself and your role to your audience.</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i="1"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This presentation has been developed by the CEOP Education Team at</a:t>
            </a:r>
            <a:r>
              <a:rPr lang="en-GB" sz="1200" kern="1200" baseline="0" dirty="0" smtClean="0">
                <a:solidFill>
                  <a:schemeClr val="tx1"/>
                </a:solidFill>
                <a:effectLst/>
                <a:latin typeface="+mn-lt"/>
                <a:ea typeface="+mn-ea"/>
                <a:cs typeface="+mn-cs"/>
              </a:rPr>
              <a:t> the National Crime Agency (NCA)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Thinkuknow</a:t>
            </a:r>
            <a:r>
              <a:rPr lang="en-GB" sz="1200" kern="1200" dirty="0" smtClean="0">
                <a:solidFill>
                  <a:schemeClr val="tx1"/>
                </a:solidFill>
                <a:effectLst/>
                <a:latin typeface="+mn-lt"/>
                <a:ea typeface="+mn-ea"/>
                <a:cs typeface="+mn-cs"/>
              </a:rPr>
              <a:t> is the national education programme from NCA-CEOP,</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dedicated to keeping children safe from sexual abuse and exploitation</a:t>
            </a:r>
            <a:r>
              <a:rPr lang="en-GB" sz="1200" kern="1200" baseline="0" dirty="0" smtClean="0">
                <a:solidFill>
                  <a:schemeClr val="tx1"/>
                </a:solidFill>
                <a:effectLst/>
                <a:latin typeface="+mn-lt"/>
                <a:ea typeface="+mn-ea"/>
                <a:cs typeface="+mn-cs"/>
              </a:rPr>
              <a:t> both online and offline. </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NCA-CEOP is a multi-disciplinary</a:t>
            </a:r>
            <a:r>
              <a:rPr lang="en-GB" sz="1200" kern="1200" baseline="0" dirty="0" smtClean="0">
                <a:solidFill>
                  <a:schemeClr val="tx1"/>
                </a:solidFill>
                <a:effectLst/>
                <a:latin typeface="+mn-lt"/>
                <a:ea typeface="+mn-ea"/>
                <a:cs typeface="+mn-cs"/>
              </a:rPr>
              <a:t> child protection centre, staffed by </a:t>
            </a:r>
            <a:r>
              <a:rPr lang="en-GB" sz="1200" kern="1200" dirty="0" smtClean="0">
                <a:solidFill>
                  <a:schemeClr val="tx1"/>
                </a:solidFill>
                <a:effectLst/>
                <a:latin typeface="+mn-lt"/>
                <a:ea typeface="+mn-ea"/>
                <a:cs typeface="+mn-cs"/>
              </a:rPr>
              <a:t>law enforcement officers, social workers, education officers, intelligence officers, child psychologists and many more.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Parents should visit www.thinkuknow.co.uk/parents (</a:t>
            </a:r>
            <a:r>
              <a:rPr lang="en-GB" sz="1200" i="1" kern="1200" dirty="0" smtClean="0">
                <a:solidFill>
                  <a:schemeClr val="tx1"/>
                </a:solidFill>
                <a:effectLst/>
                <a:latin typeface="+mn-lt"/>
                <a:ea typeface="+mn-ea"/>
                <a:cs typeface="+mn-cs"/>
              </a:rPr>
              <a:t>on screen</a:t>
            </a:r>
            <a:r>
              <a:rPr lang="en-GB" sz="1200" kern="1200" dirty="0" smtClean="0">
                <a:solidFill>
                  <a:schemeClr val="tx1"/>
                </a:solidFill>
                <a:effectLst/>
                <a:latin typeface="+mn-lt"/>
                <a:ea typeface="+mn-ea"/>
                <a:cs typeface="+mn-cs"/>
              </a:rPr>
              <a:t>) for further information</a:t>
            </a:r>
            <a:r>
              <a:rPr lang="en-GB" sz="1200" kern="1200" baseline="0" dirty="0" smtClean="0">
                <a:solidFill>
                  <a:schemeClr val="tx1"/>
                </a:solidFill>
                <a:effectLst/>
                <a:latin typeface="+mn-lt"/>
                <a:ea typeface="+mn-ea"/>
                <a:cs typeface="+mn-cs"/>
              </a:rPr>
              <a:t> and advice on supporting their child to be safe online. </a:t>
            </a:r>
            <a:r>
              <a:rPr lang="en-GB" sz="1200" i="1" kern="1200" baseline="0" dirty="0" smtClean="0">
                <a:solidFill>
                  <a:schemeClr val="tx1"/>
                </a:solidFill>
                <a:effectLst/>
                <a:latin typeface="+mn-lt"/>
                <a:ea typeface="+mn-ea"/>
                <a:cs typeface="+mn-cs"/>
              </a:rPr>
              <a:t>Please encourage your audience to look at the website after this session as it has lots more information on how they can protect their child online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a:t>
            </a:fld>
            <a:endParaRPr lang="en-GB"/>
          </a:p>
        </p:txBody>
      </p:sp>
    </p:spTree>
    <p:extLst>
      <p:ext uri="{BB962C8B-B14F-4D97-AF65-F5344CB8AC3E}">
        <p14:creationId xmlns:p14="http://schemas.microsoft.com/office/powerpoint/2010/main" val="704370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smtClean="0"/>
              <a:t>Optional video – please watch before delivery. It is at your discretion whether you would like to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smtClean="0"/>
              <a:t>Insert video file to slide </a:t>
            </a:r>
            <a:r>
              <a:rPr lang="en-GB" baseline="0" dirty="0" smtClean="0"/>
              <a:t>– </a:t>
            </a:r>
            <a:r>
              <a:rPr lang="en-GB" baseline="0" dirty="0" err="1" smtClean="0"/>
              <a:t>WhoIsSam</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This short animation is narrated by a fictional character called Sam. It highlights the importance of parents and carers talking openly to their children about being safe online, about healthy relationships and encouraging them to speak out if anything happens online that worries them or doesn’t feel right. It is narrated by a fictional online offender called Sam, who targets children online and quickly builds trust with them.</a:t>
            </a:r>
          </a:p>
          <a:p>
            <a:endParaRPr lang="en-GB" dirty="0" smtClean="0"/>
          </a:p>
          <a:p>
            <a:r>
              <a:rPr lang="en-GB" dirty="0" smtClean="0"/>
              <a:t>After watching the video, highlight</a:t>
            </a:r>
            <a:r>
              <a:rPr lang="en-GB" baseline="0" dirty="0" smtClean="0"/>
              <a:t> that online offenders can be anyone, not just the ‘type’ of person shown in the video. All children can be vulnerable and it is very important not to approach this from a perspective of ‘it won’t happen to someone I know’.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10</a:t>
            </a:fld>
            <a:endParaRPr lang="en-GB"/>
          </a:p>
        </p:txBody>
      </p:sp>
    </p:spTree>
    <p:extLst>
      <p:ext uri="{BB962C8B-B14F-4D97-AF65-F5344CB8AC3E}">
        <p14:creationId xmlns:p14="http://schemas.microsoft.com/office/powerpoint/2010/main" val="4001127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smtClean="0">
                <a:solidFill>
                  <a:schemeClr val="tx1"/>
                </a:solidFill>
                <a:effectLst/>
                <a:latin typeface="+mn-lt"/>
                <a:ea typeface="+mn-ea"/>
                <a:cs typeface="+mn-cs"/>
              </a:rPr>
              <a:t>What can you do?</a:t>
            </a:r>
            <a:r>
              <a:rPr lang="en-GB" sz="1200" b="1"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There are a lot of practical</a:t>
            </a:r>
            <a:r>
              <a:rPr lang="en-GB" sz="1200" b="0" kern="1200" baseline="0" dirty="0" smtClean="0">
                <a:solidFill>
                  <a:schemeClr val="tx1"/>
                </a:solidFill>
                <a:effectLst/>
                <a:latin typeface="+mn-lt"/>
                <a:ea typeface="+mn-ea"/>
                <a:cs typeface="+mn-cs"/>
              </a:rPr>
              <a:t> things you can do to support your child to stay safe online.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Talk</a:t>
            </a:r>
            <a:r>
              <a:rPr lang="en-GB" sz="1200" b="1" kern="1200" baseline="0" dirty="0" smtClean="0">
                <a:solidFill>
                  <a:schemeClr val="tx1"/>
                </a:solidFill>
                <a:effectLst/>
                <a:latin typeface="+mn-lt"/>
                <a:ea typeface="+mn-ea"/>
                <a:cs typeface="+mn-cs"/>
              </a:rPr>
              <a:t> to your child about their life online. </a:t>
            </a:r>
            <a:r>
              <a:rPr lang="en-GB" sz="1200" kern="1200" dirty="0" smtClean="0">
                <a:solidFill>
                  <a:schemeClr val="tx1"/>
                </a:solidFill>
                <a:effectLst/>
                <a:latin typeface="+mn-lt"/>
                <a:ea typeface="+mn-ea"/>
                <a:cs typeface="+mn-cs"/>
              </a:rPr>
              <a:t>Talk to your child about what they are doing online, what they are enjoying, what they are learning and the new things they have discovered. Parental engagement in the positive aspect of being online and not just the risky things will help your child to talk more openly about their internet use, including anything that worries them.</a:t>
            </a:r>
            <a:endParaRPr lang="en-GB" sz="1200" b="0"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Make sure your teenager</a:t>
            </a:r>
            <a:r>
              <a:rPr lang="en-GB" sz="1200" b="1" kern="1200" baseline="0" dirty="0" smtClean="0">
                <a:solidFill>
                  <a:schemeClr val="tx1"/>
                </a:solidFill>
                <a:effectLst/>
                <a:latin typeface="+mn-lt"/>
                <a:ea typeface="+mn-ea"/>
                <a:cs typeface="+mn-cs"/>
              </a:rPr>
              <a:t> knows that they will never be blamed. </a:t>
            </a:r>
            <a:r>
              <a:rPr lang="en-GB" sz="1200" kern="1200" dirty="0" smtClean="0">
                <a:solidFill>
                  <a:schemeClr val="tx1"/>
                </a:solidFill>
                <a:effectLst/>
                <a:latin typeface="+mn-lt"/>
                <a:ea typeface="+mn-ea"/>
                <a:cs typeface="+mn-cs"/>
              </a:rPr>
              <a:t>It is important not to blame your child if something</a:t>
            </a:r>
            <a:r>
              <a:rPr lang="en-GB" sz="1200" kern="1200" baseline="0" dirty="0" smtClean="0">
                <a:solidFill>
                  <a:schemeClr val="tx1"/>
                </a:solidFill>
                <a:effectLst/>
                <a:latin typeface="+mn-lt"/>
                <a:ea typeface="+mn-ea"/>
                <a:cs typeface="+mn-cs"/>
              </a:rPr>
              <a:t> goes wrong online.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Technology, flirtation, excitement and hormones are a powerful mix. This can make it hard for young people to think clearly about their actions online and to consider the possible consequences. Young people will take risks online, and they need to know that you will always give them calm and non-judgemental support. One of the greatest barriers to a child seeking help is the feeling that they have done something wrong. </a:t>
            </a:r>
            <a:r>
              <a:rPr lang="en-GB" sz="1200" kern="1200" dirty="0" smtClean="0">
                <a:solidFill>
                  <a:schemeClr val="tx1"/>
                </a:solidFill>
                <a:effectLst/>
                <a:latin typeface="+mn-lt"/>
                <a:ea typeface="+mn-ea"/>
                <a:cs typeface="+mn-cs"/>
              </a:rPr>
              <a:t>If your child is engaged in sexualised contact they might react in many different ways from excitement to distress, but they may also feel guilty. It is never a young person’s fault if they have been engaged in sexual chat by an adult. Remind your child that they will never be blamed and can always speak to an adult they trust if they are worried, no matter what may have happened.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Don’t threaten to ban technology. </a:t>
            </a:r>
            <a:r>
              <a:rPr lang="en-GB" sz="1200" kern="1200" dirty="0" smtClean="0">
                <a:solidFill>
                  <a:schemeClr val="tx1"/>
                </a:solidFill>
                <a:effectLst/>
                <a:latin typeface="+mn-lt"/>
                <a:ea typeface="+mn-ea"/>
                <a:cs typeface="+mn-cs"/>
              </a:rPr>
              <a:t>It can help to suggest taking a break from an app for a period of time. This can help them learn from what happened, rather than banning them from the internet all together. Technology</a:t>
            </a:r>
            <a:r>
              <a:rPr lang="en-GB" sz="1200" kern="1200" baseline="0" dirty="0" smtClean="0">
                <a:solidFill>
                  <a:schemeClr val="tx1"/>
                </a:solidFill>
                <a:effectLst/>
                <a:latin typeface="+mn-lt"/>
                <a:ea typeface="+mn-ea"/>
                <a:cs typeface="+mn-cs"/>
              </a:rPr>
              <a:t> can provide sources of support to young people and it is important not to restrict them from this, which could lead to them taking greater risks by accessing tech somewhere else.</a:t>
            </a:r>
            <a:endParaRPr lang="en-GB" sz="1200" b="0" kern="1200" baseline="0" dirty="0" smtClean="0">
              <a:solidFill>
                <a:schemeClr val="tx1"/>
              </a:solidFill>
              <a:effectLst/>
              <a:latin typeface="+mn-lt"/>
              <a:ea typeface="+mn-ea"/>
              <a:cs typeface="+mn-cs"/>
            </a:endParaRPr>
          </a:p>
          <a:p>
            <a:pPr lvl="0"/>
            <a:r>
              <a:rPr lang="en-GB" b="1" baseline="0" dirty="0" smtClean="0"/>
              <a:t>Direct your child to age appropriate information about relationships and sex. </a:t>
            </a:r>
            <a:r>
              <a:rPr lang="en-GB" b="0" baseline="0" dirty="0" smtClean="0"/>
              <a:t>For example from </a:t>
            </a:r>
            <a:r>
              <a:rPr lang="en-GB" b="0" baseline="0" dirty="0" err="1" smtClean="0"/>
              <a:t>Thinkuknow</a:t>
            </a:r>
            <a:r>
              <a:rPr lang="en-GB" b="0" baseline="0" dirty="0" smtClean="0"/>
              <a:t>, Brook, The Mix, </a:t>
            </a:r>
            <a:r>
              <a:rPr lang="en-GB" b="0" baseline="0" dirty="0" err="1" smtClean="0"/>
              <a:t>Childline</a:t>
            </a:r>
            <a:r>
              <a:rPr lang="en-GB" b="0" baseline="0" dirty="0" smtClean="0"/>
              <a:t>.</a:t>
            </a:r>
          </a:p>
          <a:p>
            <a:pPr lvl="0"/>
            <a:r>
              <a:rPr lang="en-GB" b="1" baseline="0" dirty="0" smtClean="0"/>
              <a:t>Report any concerns. </a:t>
            </a:r>
            <a:r>
              <a:rPr lang="en-GB" b="0" baseline="0" dirty="0" smtClean="0"/>
              <a:t>If</a:t>
            </a:r>
            <a:r>
              <a:rPr lang="en-GB" baseline="0" dirty="0" smtClean="0"/>
              <a:t> you have any concerns about online sexual abuse, report these immediately to local police (101 or 999 in an emergency), NCA-CEOP (www.ceop.police.uk) or the NSPCC. </a:t>
            </a:r>
            <a:endParaRPr lang="en-GB" dirty="0" smtClean="0"/>
          </a:p>
        </p:txBody>
      </p:sp>
      <p:sp>
        <p:nvSpPr>
          <p:cNvPr id="4" name="Slide Number Placeholder 3"/>
          <p:cNvSpPr>
            <a:spLocks noGrp="1"/>
          </p:cNvSpPr>
          <p:nvPr>
            <p:ph type="sldNum" sz="quarter" idx="10"/>
          </p:nvPr>
        </p:nvSpPr>
        <p:spPr/>
        <p:txBody>
          <a:bodyPr/>
          <a:lstStyle/>
          <a:p>
            <a:fld id="{3E95BFC4-4B86-4306-AD32-35B5EFF8204C}" type="slidenum">
              <a:rPr lang="en-GB" smtClean="0"/>
              <a:t>11</a:t>
            </a:fld>
            <a:endParaRPr lang="en-GB"/>
          </a:p>
        </p:txBody>
      </p:sp>
    </p:spTree>
    <p:extLst>
      <p:ext uri="{BB962C8B-B14F-4D97-AF65-F5344CB8AC3E}">
        <p14:creationId xmlns:p14="http://schemas.microsoft.com/office/powerpoint/2010/main" val="1957064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teen </a:t>
            </a:r>
            <a:r>
              <a:rPr lang="en-GB" sz="1200" b="0" i="0" u="none" strike="noStrike" kern="1200" baseline="0" dirty="0" err="1" smtClean="0">
                <a:solidFill>
                  <a:schemeClr val="tx1"/>
                </a:solidFill>
                <a:latin typeface="+mn-lt"/>
                <a:ea typeface="+mn-ea"/>
                <a:cs typeface="+mn-cs"/>
              </a:rPr>
              <a:t>Thinkuknow</a:t>
            </a:r>
            <a:r>
              <a:rPr lang="en-GB" sz="1200" b="0" i="0" u="none" strike="noStrike" kern="1200" baseline="0" dirty="0" smtClean="0">
                <a:solidFill>
                  <a:schemeClr val="tx1"/>
                </a:solidFill>
                <a:latin typeface="+mn-lt"/>
                <a:ea typeface="+mn-ea"/>
                <a:cs typeface="+mn-cs"/>
              </a:rPr>
              <a:t> websites (11-13 and 14+) help young people to develop healthy approaches to friendships, relationships, sex and the internet. It teaches them to identify negative or unhealthy behaviour, respond with resilience, and know where to go for help if they ever feel anxious or threatened online or in a relationship. They cover topics such as: consent, healthy and unhealthy relationships, pressurising and threatening behaviours online, and reporting abuse to NCA-CEOP.</a:t>
            </a:r>
          </a:p>
          <a:p>
            <a:endParaRPr lang="en-GB" sz="1200" b="0" i="0" u="none" strike="noStrike" kern="1200" baseline="0" dirty="0" smtClean="0">
              <a:solidFill>
                <a:schemeClr val="tx1"/>
              </a:solidFill>
              <a:latin typeface="+mn-lt"/>
              <a:ea typeface="+mn-ea"/>
              <a:cs typeface="+mn-cs"/>
            </a:endParaRPr>
          </a:p>
          <a:p>
            <a:r>
              <a:rPr lang="en-GB" sz="1200" b="0" i="1" u="none" strike="noStrike" kern="1200" baseline="0" dirty="0" smtClean="0">
                <a:solidFill>
                  <a:schemeClr val="tx1"/>
                </a:solidFill>
                <a:latin typeface="+mn-lt"/>
                <a:ea typeface="+mn-ea"/>
                <a:cs typeface="+mn-cs"/>
              </a:rPr>
              <a:t>Encourage parents to take a look at the teen websites following the session and using them to start a conversation with their teenager.</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12</a:t>
            </a:fld>
            <a:endParaRPr lang="en-GB"/>
          </a:p>
        </p:txBody>
      </p:sp>
    </p:spTree>
    <p:extLst>
      <p:ext uri="{BB962C8B-B14F-4D97-AF65-F5344CB8AC3E}">
        <p14:creationId xmlns:p14="http://schemas.microsoft.com/office/powerpoint/2010/main" val="278653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Resources</a:t>
            </a:r>
            <a:r>
              <a:rPr lang="en-GB" sz="1200" b="1" kern="1200" baseline="0" dirty="0" smtClean="0">
                <a:solidFill>
                  <a:schemeClr val="tx1"/>
                </a:solidFill>
                <a:effectLst/>
                <a:latin typeface="+mn-lt"/>
                <a:ea typeface="+mn-ea"/>
                <a:cs typeface="+mn-cs"/>
              </a:rPr>
              <a:t> for parents and carers</a:t>
            </a:r>
          </a:p>
          <a:p>
            <a:endParaRPr lang="en-GB" sz="1200" b="1"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Nude Selfies: What Parents and Carers Need to Know </a:t>
            </a:r>
            <a:r>
              <a:rPr lang="en-GB" sz="1200" kern="1200" dirty="0" smtClean="0">
                <a:solidFill>
                  <a:schemeClr val="tx1"/>
                </a:solidFill>
                <a:effectLst/>
                <a:latin typeface="+mn-lt"/>
                <a:ea typeface="+mn-ea"/>
                <a:cs typeface="+mn-cs"/>
              </a:rPr>
              <a:t>is a series of three animated films for parents and carers. The films offer advice on how to keep children safe from the risks associated with the sharing of nude and nearly nude images. The films cover young people's motivations for sending nude images, responding constructively to an incident in which a child has shared a nude image, and identifying risky behaviours or situations. </a:t>
            </a:r>
            <a:r>
              <a:rPr lang="en-GB" sz="1200" i="1" kern="1200" dirty="0" smtClean="0">
                <a:solidFill>
                  <a:schemeClr val="tx1"/>
                </a:solidFill>
                <a:effectLst/>
                <a:latin typeface="+mn-lt"/>
                <a:ea typeface="+mn-ea"/>
                <a:cs typeface="+mn-cs"/>
              </a:rPr>
              <a:t>Encourage parents to watch these on YouTube following the</a:t>
            </a:r>
            <a:r>
              <a:rPr lang="en-GB" sz="1200" i="1" kern="1200" baseline="0" dirty="0" smtClean="0">
                <a:solidFill>
                  <a:schemeClr val="tx1"/>
                </a:solidFill>
                <a:effectLst/>
                <a:latin typeface="+mn-lt"/>
                <a:ea typeface="+mn-ea"/>
                <a:cs typeface="+mn-cs"/>
              </a:rPr>
              <a:t> session.</a:t>
            </a:r>
            <a:endParaRPr lang="en-GB" sz="1200" i="1" kern="1200" dirty="0" smtClean="0">
              <a:solidFill>
                <a:schemeClr val="tx1"/>
              </a:solidFill>
              <a:effectLst/>
              <a:latin typeface="+mn-lt"/>
              <a:ea typeface="+mn-ea"/>
              <a:cs typeface="+mn-cs"/>
            </a:endParaRP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err="1" smtClean="0">
                <a:solidFill>
                  <a:schemeClr val="tx1"/>
                </a:solidFill>
                <a:latin typeface="+mn-lt"/>
                <a:ea typeface="+mn-ea"/>
                <a:cs typeface="+mn-cs"/>
              </a:rPr>
              <a:t>Thinkuknow</a:t>
            </a:r>
            <a:r>
              <a:rPr lang="en-GB" sz="1200" b="1" i="0" u="none" strike="noStrike" kern="1200" baseline="0" dirty="0" smtClean="0">
                <a:solidFill>
                  <a:schemeClr val="tx1"/>
                </a:solidFill>
                <a:latin typeface="+mn-lt"/>
                <a:ea typeface="+mn-ea"/>
                <a:cs typeface="+mn-cs"/>
              </a:rPr>
              <a:t> Parents and Carers website - </a:t>
            </a:r>
            <a:r>
              <a:rPr lang="en-GB" sz="1200" b="0" i="0" u="none" strike="noStrike" kern="1200" baseline="0" dirty="0" smtClean="0">
                <a:solidFill>
                  <a:schemeClr val="tx1"/>
                </a:solidFill>
                <a:latin typeface="+mn-lt"/>
                <a:ea typeface="+mn-ea"/>
                <a:cs typeface="+mn-cs"/>
              </a:rPr>
              <a:t>The </a:t>
            </a:r>
            <a:r>
              <a:rPr lang="en-GB" sz="1200" b="0" i="0" u="none" strike="noStrike" kern="1200" baseline="0" dirty="0" err="1" smtClean="0">
                <a:solidFill>
                  <a:schemeClr val="tx1"/>
                </a:solidFill>
                <a:latin typeface="+mn-lt"/>
                <a:ea typeface="+mn-ea"/>
                <a:cs typeface="+mn-cs"/>
              </a:rPr>
              <a:t>Thinkuknow</a:t>
            </a:r>
            <a:r>
              <a:rPr lang="en-GB" sz="1200" b="0" i="0" u="none" strike="noStrike" kern="1200" baseline="0" dirty="0" smtClean="0">
                <a:solidFill>
                  <a:schemeClr val="tx1"/>
                </a:solidFill>
                <a:latin typeface="+mn-lt"/>
                <a:ea typeface="+mn-ea"/>
                <a:cs typeface="+mn-cs"/>
              </a:rPr>
              <a:t> Parents and Carers website contains a wealth of information and advice for parents and carers on keeping their children safe online. The website covers topics such as: having a conversation with your child, using parental controls, understanding live streaming and supporting children who have been sexually abused. It is divided into three sections: </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I need to report an incident </a:t>
            </a:r>
            <a:r>
              <a:rPr lang="en-GB" sz="1200" b="0" i="0" u="none" strike="noStrike" kern="1200" baseline="0" dirty="0" smtClean="0">
                <a:solidFill>
                  <a:schemeClr val="tx1"/>
                </a:solidFill>
                <a:latin typeface="+mn-lt"/>
                <a:ea typeface="+mn-ea"/>
                <a:cs typeface="+mn-cs"/>
              </a:rPr>
              <a:t>– for information and support when something has already happened to a child or young person </a:t>
            </a:r>
          </a:p>
          <a:p>
            <a:r>
              <a:rPr lang="en-GB" sz="1200" b="1" i="0" u="none" strike="noStrike" kern="1200" baseline="0" dirty="0" smtClean="0">
                <a:solidFill>
                  <a:schemeClr val="tx1"/>
                </a:solidFill>
                <a:latin typeface="+mn-lt"/>
                <a:ea typeface="+mn-ea"/>
                <a:cs typeface="+mn-cs"/>
              </a:rPr>
              <a:t>I’m concerned about my child </a:t>
            </a:r>
            <a:r>
              <a:rPr lang="en-GB" sz="1200" b="0" i="0" u="none" strike="noStrike" kern="1200" baseline="0" dirty="0" smtClean="0">
                <a:solidFill>
                  <a:schemeClr val="tx1"/>
                </a:solidFill>
                <a:latin typeface="+mn-lt"/>
                <a:ea typeface="+mn-ea"/>
                <a:cs typeface="+mn-cs"/>
              </a:rPr>
              <a:t>– for information and support when there are concerns about a child or young person </a:t>
            </a:r>
          </a:p>
          <a:p>
            <a:r>
              <a:rPr lang="en-GB" sz="1200" b="1" i="0" u="none" strike="noStrike" kern="1200" baseline="0" dirty="0" smtClean="0">
                <a:solidFill>
                  <a:schemeClr val="tx1"/>
                </a:solidFill>
                <a:latin typeface="+mn-lt"/>
                <a:ea typeface="+mn-ea"/>
                <a:cs typeface="+mn-cs"/>
              </a:rPr>
              <a:t>I’d like to understand more about keeping my child safe </a:t>
            </a:r>
            <a:r>
              <a:rPr lang="en-GB" sz="1200" b="0" i="0" u="none" strike="noStrike" kern="1200" baseline="0" dirty="0" smtClean="0">
                <a:solidFill>
                  <a:schemeClr val="tx1"/>
                </a:solidFill>
                <a:latin typeface="+mn-lt"/>
                <a:ea typeface="+mn-ea"/>
                <a:cs typeface="+mn-cs"/>
              </a:rPr>
              <a:t>– for preventative information and advice on keeping children safe online</a:t>
            </a:r>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13</a:t>
            </a:fld>
            <a:endParaRPr lang="en-GB"/>
          </a:p>
        </p:txBody>
      </p:sp>
    </p:spTree>
    <p:extLst>
      <p:ext uri="{BB962C8B-B14F-4D97-AF65-F5344CB8AC3E}">
        <p14:creationId xmlns:p14="http://schemas.microsoft.com/office/powerpoint/2010/main" val="2786537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Parent Info (</a:t>
            </a:r>
            <a:r>
              <a:rPr lang="en-GB" sz="1200" b="0" i="0" u="sng" strike="noStrike" kern="1200" baseline="0" dirty="0" smtClean="0">
                <a:solidFill>
                  <a:schemeClr val="tx1"/>
                </a:solidFill>
                <a:latin typeface="+mn-lt"/>
                <a:ea typeface="+mn-ea"/>
                <a:cs typeface="+mn-cs"/>
              </a:rPr>
              <a:t>www.parentinfo.org</a:t>
            </a:r>
            <a:r>
              <a:rPr lang="en-GB" sz="1200" b="0" i="0" u="none" strike="noStrike" kern="1200" baseline="0" dirty="0" smtClean="0">
                <a:solidFill>
                  <a:schemeClr val="tx1"/>
                </a:solidFill>
                <a:latin typeface="+mn-lt"/>
                <a:ea typeface="+mn-ea"/>
                <a:cs typeface="+mn-cs"/>
              </a:rPr>
              <a:t>) is a partnership project between NCA-CEOP and the parent organisation Parent Zone. It’s a website and advice service for parents and carers, which aims to build the resilience of their children through articles, tips and advice. Articles are written by expert organisations on a range of different topics, covering every issue amplified by the internet. It is divided into the following categories:</a:t>
            </a:r>
          </a:p>
          <a:p>
            <a:endParaRPr lang="en-GB" sz="1200" b="0" i="0" u="none" strike="noStrike" kern="1200" baseline="0" dirty="0" smtClean="0">
              <a:solidFill>
                <a:schemeClr val="tx1"/>
              </a:solidFill>
              <a:latin typeface="+mn-lt"/>
              <a:ea typeface="+mn-ea"/>
              <a:cs typeface="+mn-cs"/>
            </a:endParaRPr>
          </a:p>
          <a:p>
            <a:pPr marL="171450" indent="-171450">
              <a:buFontTx/>
              <a:buChar char="-"/>
            </a:pPr>
            <a:r>
              <a:rPr lang="en-GB" sz="1200" b="0" i="0" u="none" strike="noStrike" kern="1200" baseline="0" dirty="0" smtClean="0">
                <a:solidFill>
                  <a:schemeClr val="tx1"/>
                </a:solidFill>
                <a:latin typeface="+mn-lt"/>
                <a:ea typeface="+mn-ea"/>
                <a:cs typeface="+mn-cs"/>
              </a:rPr>
              <a:t>Games, apps and tech</a:t>
            </a:r>
          </a:p>
          <a:p>
            <a:pPr marL="171450" indent="-171450">
              <a:buFontTx/>
              <a:buChar char="-"/>
            </a:pPr>
            <a:r>
              <a:rPr lang="en-GB" sz="1200" b="0" i="0" u="none" strike="noStrike" kern="1200" baseline="0" dirty="0" smtClean="0">
                <a:solidFill>
                  <a:schemeClr val="tx1"/>
                </a:solidFill>
                <a:latin typeface="+mn-lt"/>
                <a:ea typeface="+mn-ea"/>
                <a:cs typeface="+mn-cs"/>
              </a:rPr>
              <a:t>Parenting</a:t>
            </a:r>
          </a:p>
          <a:p>
            <a:pPr marL="171450" indent="-171450">
              <a:buFontTx/>
              <a:buChar char="-"/>
            </a:pPr>
            <a:r>
              <a:rPr lang="en-GB" sz="1200" b="0" i="0" u="none" strike="noStrike" kern="1200" baseline="0" dirty="0" smtClean="0">
                <a:solidFill>
                  <a:schemeClr val="tx1"/>
                </a:solidFill>
                <a:latin typeface="+mn-lt"/>
                <a:ea typeface="+mn-ea"/>
                <a:cs typeface="+mn-cs"/>
              </a:rPr>
              <a:t>Safety and settings</a:t>
            </a:r>
          </a:p>
          <a:p>
            <a:pPr marL="171450" indent="-171450">
              <a:buFontTx/>
              <a:buChar char="-"/>
            </a:pPr>
            <a:r>
              <a:rPr lang="en-GB" sz="1200" b="0" i="0" u="none" strike="noStrike" kern="1200" baseline="0" dirty="0" smtClean="0">
                <a:solidFill>
                  <a:schemeClr val="tx1"/>
                </a:solidFill>
                <a:latin typeface="+mn-lt"/>
                <a:ea typeface="+mn-ea"/>
                <a:cs typeface="+mn-cs"/>
              </a:rPr>
              <a:t>Relationships and sex</a:t>
            </a:r>
          </a:p>
          <a:p>
            <a:pPr marL="171450" indent="-171450">
              <a:buFontTx/>
              <a:buChar char="-"/>
            </a:pPr>
            <a:r>
              <a:rPr lang="en-GB" sz="1200" b="0" i="0" u="none" strike="noStrike" kern="1200" baseline="0" dirty="0" smtClean="0">
                <a:solidFill>
                  <a:schemeClr val="tx1"/>
                </a:solidFill>
                <a:latin typeface="+mn-lt"/>
                <a:ea typeface="+mn-ea"/>
                <a:cs typeface="+mn-cs"/>
              </a:rPr>
              <a:t>Education and the future</a:t>
            </a:r>
          </a:p>
          <a:p>
            <a:pPr marL="171450" indent="-171450">
              <a:buFontTx/>
              <a:buChar char="-"/>
            </a:pPr>
            <a:r>
              <a:rPr lang="en-GB" sz="1200" b="0" i="0" u="none" strike="noStrike" kern="1200" baseline="0" dirty="0" smtClean="0">
                <a:solidFill>
                  <a:schemeClr val="tx1"/>
                </a:solidFill>
                <a:latin typeface="+mn-lt"/>
                <a:ea typeface="+mn-ea"/>
                <a:cs typeface="+mn-cs"/>
              </a:rPr>
              <a:t>Health and wellbeing</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14</a:t>
            </a:fld>
            <a:endParaRPr lang="en-GB"/>
          </a:p>
        </p:txBody>
      </p:sp>
    </p:spTree>
    <p:extLst>
      <p:ext uri="{BB962C8B-B14F-4D97-AF65-F5344CB8AC3E}">
        <p14:creationId xmlns:p14="http://schemas.microsoft.com/office/powerpoint/2010/main" val="278653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smtClean="0">
                <a:solidFill>
                  <a:schemeClr val="tx1"/>
                </a:solidFill>
                <a:latin typeface="+mn-lt"/>
                <a:ea typeface="+mn-ea"/>
                <a:cs typeface="+mn-cs"/>
              </a:rPr>
              <a:t>Note to presenter: Before delivering this section, familiarise yourself with CEOP’s website and advice pages by visiting </a:t>
            </a:r>
            <a:r>
              <a:rPr lang="en-GB" sz="1200" b="0" i="0" u="sng" strike="noStrike" kern="1200" baseline="0" dirty="0" smtClean="0">
                <a:solidFill>
                  <a:schemeClr val="tx1"/>
                </a:solidFill>
                <a:latin typeface="+mn-lt"/>
                <a:ea typeface="+mn-ea"/>
                <a:cs typeface="+mn-cs"/>
              </a:rPr>
              <a:t>www.ceop.police.uk</a:t>
            </a:r>
            <a:r>
              <a:rPr lang="en-GB" sz="1200" b="0" i="1" u="none" strike="noStrike" kern="1200" baseline="0" dirty="0" smtClean="0">
                <a:solidFill>
                  <a:schemeClr val="tx1"/>
                </a:solidFill>
                <a:latin typeface="+mn-lt"/>
                <a:ea typeface="+mn-ea"/>
                <a:cs typeface="+mn-cs"/>
              </a:rPr>
              <a:t>.The website has information on: </a:t>
            </a:r>
          </a:p>
          <a:p>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When to report to CEOP </a:t>
            </a: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What happens when a report is made to CEOP </a:t>
            </a:r>
          </a:p>
          <a:p>
            <a:pPr marL="171450" indent="-171450">
              <a:buFont typeface="Arial" panose="020B0604020202020204" pitchFamily="34" charset="0"/>
              <a:buChar char="•"/>
            </a:pPr>
            <a:r>
              <a:rPr lang="en-GB" sz="1200" b="0" i="1" u="none" strike="noStrike" kern="1200" baseline="0" dirty="0" smtClean="0">
                <a:solidFill>
                  <a:schemeClr val="tx1"/>
                </a:solidFill>
                <a:latin typeface="+mn-lt"/>
                <a:ea typeface="+mn-ea"/>
                <a:cs typeface="+mn-cs"/>
              </a:rPr>
              <a:t>How CEOP can help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CEOP website is known as the ‘safety centre’ as it hosts an online reporting tool, made specifically for children and young people in order for them to report concerns relating to online sexual abuse and exploitation directly to CEOP. Parents and carers can also report to 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smtClean="0">
                <a:solidFill>
                  <a:schemeClr val="tx1"/>
                </a:solidFill>
                <a:latin typeface="+mn-lt"/>
                <a:ea typeface="+mn-ea"/>
                <a:cs typeface="+mn-cs"/>
              </a:rPr>
              <a:t>if you have the button on your organisations website tell audience where this can be found</a:t>
            </a:r>
            <a:r>
              <a:rPr lang="en-GB" sz="1200" b="0" i="0" u="none" strike="noStrike" kern="1200" baseline="0" dirty="0" smtClean="0">
                <a:solidFill>
                  <a:schemeClr val="tx1"/>
                </a:solidFill>
                <a:latin typeface="+mn-lt"/>
                <a:ea typeface="+mn-ea"/>
                <a:cs typeface="+mn-cs"/>
              </a:rPr>
              <a:t>). CEOP takes all reports seriously. The reporting form is designed to be as accessible as possible by children and young people.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It is not possible to report to CEOP anonymously. CEOP advise any urgent reports where a child/young person is in immediate danger should be reported to the local police force where the child/young person is located.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Cyberbullying should </a:t>
            </a:r>
            <a:r>
              <a:rPr lang="en-GB" sz="1200" b="1" i="0" u="none" strike="noStrike" kern="1200" baseline="0" dirty="0" smtClean="0">
                <a:solidFill>
                  <a:schemeClr val="tx1"/>
                </a:solidFill>
                <a:latin typeface="+mn-lt"/>
                <a:ea typeface="+mn-ea"/>
                <a:cs typeface="+mn-cs"/>
              </a:rPr>
              <a:t>not </a:t>
            </a:r>
            <a:r>
              <a:rPr lang="en-GB" sz="1200" b="0" i="0" u="none" strike="noStrike" kern="1200" baseline="0" dirty="0" smtClean="0">
                <a:solidFill>
                  <a:schemeClr val="tx1"/>
                </a:solidFill>
                <a:latin typeface="+mn-lt"/>
                <a:ea typeface="+mn-ea"/>
                <a:cs typeface="+mn-cs"/>
              </a:rPr>
              <a:t>be reported to CEOP as it falls outside their remit of CSAE. Children and young people should be directed to speak to an adult they trust, and/or referred to </a:t>
            </a:r>
            <a:r>
              <a:rPr lang="en-GB" sz="1200" b="0" i="0" u="none" strike="noStrike" kern="1200" baseline="0" dirty="0" err="1" smtClean="0">
                <a:solidFill>
                  <a:schemeClr val="tx1"/>
                </a:solidFill>
                <a:latin typeface="+mn-lt"/>
                <a:ea typeface="+mn-ea"/>
                <a:cs typeface="+mn-cs"/>
              </a:rPr>
              <a:t>Childline</a:t>
            </a:r>
            <a:r>
              <a:rPr lang="en-GB" sz="1200" b="0" i="0" u="none" strike="noStrike" kern="1200" baseline="0" dirty="0" smtClean="0">
                <a:solidFill>
                  <a:schemeClr val="tx1"/>
                </a:solidFill>
                <a:latin typeface="+mn-lt"/>
                <a:ea typeface="+mn-ea"/>
                <a:cs typeface="+mn-cs"/>
              </a:rPr>
              <a:t>, if they would like to speak to someone about how they are feeling. </a:t>
            </a:r>
            <a:endParaRPr lang="en-GB" b="0" dirty="0" smtClean="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32073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 more information on </a:t>
            </a:r>
            <a:r>
              <a:rPr lang="en-GB" sz="1200" kern="1200" dirty="0" err="1" smtClean="0">
                <a:solidFill>
                  <a:schemeClr val="tx1"/>
                </a:solidFill>
                <a:effectLst/>
                <a:latin typeface="+mn-lt"/>
                <a:ea typeface="+mn-ea"/>
                <a:cs typeface="+mn-cs"/>
              </a:rPr>
              <a:t>Thinkuknow</a:t>
            </a:r>
            <a:r>
              <a:rPr lang="en-GB" sz="1200" kern="1200" baseline="0" dirty="0" smtClean="0">
                <a:solidFill>
                  <a:schemeClr val="tx1"/>
                </a:solidFill>
                <a:effectLst/>
                <a:latin typeface="+mn-lt"/>
                <a:ea typeface="+mn-ea"/>
                <a:cs typeface="+mn-cs"/>
              </a:rPr>
              <a:t> please visit – www.thinkuknow.co.uk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smtClean="0">
                <a:solidFill>
                  <a:schemeClr val="tx1"/>
                </a:solidFill>
                <a:effectLst/>
                <a:latin typeface="+mn-lt"/>
                <a:ea typeface="+mn-ea"/>
                <a:cs typeface="+mn-cs"/>
              </a:rPr>
              <a:t>The NCA-CEOP </a:t>
            </a:r>
            <a:r>
              <a:rPr lang="en-GB" sz="1200" kern="1200" baseline="0" dirty="0" smtClean="0">
                <a:solidFill>
                  <a:schemeClr val="tx1"/>
                </a:solidFill>
                <a:effectLst/>
                <a:latin typeface="+mn-lt"/>
                <a:ea typeface="+mn-ea"/>
                <a:cs typeface="+mn-cs"/>
              </a:rPr>
              <a:t>‘safety centre’ and reporting tool can be found at www.ceop.police.uk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You </a:t>
            </a:r>
            <a:r>
              <a:rPr lang="en-GB" sz="1200" kern="1200" dirty="0" smtClean="0">
                <a:solidFill>
                  <a:schemeClr val="tx1"/>
                </a:solidFill>
                <a:effectLst/>
                <a:latin typeface="+mn-lt"/>
                <a:ea typeface="+mn-ea"/>
                <a:cs typeface="+mn-cs"/>
              </a:rPr>
              <a:t>can also keep up to date by following NCA-CEOP on Twitter or Facebook.</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16</a:t>
            </a:fld>
            <a:endParaRPr lang="en-GB"/>
          </a:p>
        </p:txBody>
      </p:sp>
    </p:spTree>
    <p:extLst>
      <p:ext uri="{BB962C8B-B14F-4D97-AF65-F5344CB8AC3E}">
        <p14:creationId xmlns:p14="http://schemas.microsoft.com/office/powerpoint/2010/main" val="325222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This presentation will cover:</a:t>
            </a:r>
          </a:p>
          <a:p>
            <a:pPr marL="0" indent="0">
              <a:buFont typeface="Arial" panose="020B0604020202020204" pitchFamily="34" charset="0"/>
              <a:buNone/>
            </a:pPr>
            <a:endParaRPr lang="en-GB" sz="1200" b="1" dirty="0" smtClean="0">
              <a:solidFill>
                <a:schemeClr val="bg1"/>
              </a:solidFill>
              <a:latin typeface="Candara" panose="020E0502030303020204" pitchFamily="34" charset="0"/>
              <a:cs typeface="Arial" panose="020B0604020202020204" pitchFamily="34" charset="0"/>
            </a:endParaRPr>
          </a:p>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Young people online </a:t>
            </a:r>
            <a:r>
              <a:rPr lang="en-GB" sz="1200" dirty="0" smtClean="0">
                <a:solidFill>
                  <a:schemeClr val="bg1"/>
                </a:solidFill>
                <a:latin typeface="Candara" panose="020E0502030303020204" pitchFamily="34" charset="0"/>
                <a:cs typeface="Arial" panose="020B0604020202020204" pitchFamily="34" charset="0"/>
              </a:rPr>
              <a:t>– The impact</a:t>
            </a:r>
            <a:r>
              <a:rPr lang="en-GB" sz="1200" baseline="0" dirty="0" smtClean="0">
                <a:solidFill>
                  <a:schemeClr val="bg1"/>
                </a:solidFill>
                <a:latin typeface="Candara" panose="020E0502030303020204" pitchFamily="34" charset="0"/>
                <a:cs typeface="Arial" panose="020B0604020202020204" pitchFamily="34" charset="0"/>
              </a:rPr>
              <a:t> of growing up online</a:t>
            </a:r>
            <a:r>
              <a:rPr lang="en-GB" sz="1200" dirty="0" smtClean="0">
                <a:solidFill>
                  <a:schemeClr val="bg1"/>
                </a:solidFill>
                <a:latin typeface="Candara" panose="020E0502030303020204" pitchFamily="34" charset="0"/>
                <a:cs typeface="Arial" panose="020B0604020202020204" pitchFamily="34" charset="0"/>
              </a:rPr>
              <a:t> </a:t>
            </a:r>
          </a:p>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Sexual exploration online – </a:t>
            </a:r>
            <a:r>
              <a:rPr lang="en-GB" sz="1200" b="0" dirty="0" smtClean="0">
                <a:solidFill>
                  <a:schemeClr val="bg1"/>
                </a:solidFill>
                <a:latin typeface="Candara" panose="020E0502030303020204" pitchFamily="34" charset="0"/>
                <a:cs typeface="Arial" panose="020B0604020202020204" pitchFamily="34" charset="0"/>
              </a:rPr>
              <a:t>How young people</a:t>
            </a:r>
            <a:r>
              <a:rPr lang="en-GB" sz="1200" b="0" baseline="0" dirty="0" smtClean="0">
                <a:solidFill>
                  <a:schemeClr val="bg1"/>
                </a:solidFill>
                <a:latin typeface="Candara" panose="020E0502030303020204" pitchFamily="34" charset="0"/>
                <a:cs typeface="Arial" panose="020B0604020202020204" pitchFamily="34" charset="0"/>
              </a:rPr>
              <a:t> use the internet to explore relationships and sex</a:t>
            </a:r>
            <a:endParaRPr lang="en-GB" sz="1200" b="0" dirty="0" smtClean="0">
              <a:solidFill>
                <a:schemeClr val="bg1"/>
              </a:solidFill>
              <a:latin typeface="Candara" panose="020E0502030303020204" pitchFamily="34" charset="0"/>
              <a:cs typeface="Arial" panose="020B0604020202020204" pitchFamily="34" charset="0"/>
            </a:endParaRPr>
          </a:p>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Sharing images online – </a:t>
            </a:r>
            <a:r>
              <a:rPr lang="en-GB" sz="1200" b="0" dirty="0" smtClean="0">
                <a:solidFill>
                  <a:schemeClr val="bg1"/>
                </a:solidFill>
                <a:latin typeface="Candara" panose="020E0502030303020204" pitchFamily="34" charset="0"/>
                <a:cs typeface="Arial" panose="020B0604020202020204" pitchFamily="34" charset="0"/>
              </a:rPr>
              <a:t>Different teen motivations to share sexual images online</a:t>
            </a:r>
          </a:p>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Sexual abuse online – </a:t>
            </a:r>
            <a:r>
              <a:rPr lang="en-GB" sz="1200" b="0" dirty="0" smtClean="0">
                <a:solidFill>
                  <a:schemeClr val="bg1"/>
                </a:solidFill>
                <a:latin typeface="Candara" panose="020E0502030303020204" pitchFamily="34" charset="0"/>
                <a:cs typeface="Arial" panose="020B0604020202020204" pitchFamily="34" charset="0"/>
              </a:rPr>
              <a:t>The</a:t>
            </a:r>
            <a:r>
              <a:rPr lang="en-GB" sz="1200" b="0" baseline="0" dirty="0" smtClean="0">
                <a:solidFill>
                  <a:schemeClr val="bg1"/>
                </a:solidFill>
                <a:latin typeface="Candara" panose="020E0502030303020204" pitchFamily="34" charset="0"/>
                <a:cs typeface="Arial" panose="020B0604020202020204" pitchFamily="34" charset="0"/>
              </a:rPr>
              <a:t> risk of young people being contacted by adults who want to harm them</a:t>
            </a:r>
          </a:p>
          <a:p>
            <a:pPr marL="0" indent="0">
              <a:buFont typeface="Arial" panose="020B0604020202020204" pitchFamily="34" charset="0"/>
              <a:buNone/>
            </a:pPr>
            <a:r>
              <a:rPr lang="en-GB" sz="1200" b="1" dirty="0" smtClean="0">
                <a:solidFill>
                  <a:schemeClr val="bg1"/>
                </a:solidFill>
                <a:latin typeface="Candara" panose="020E0502030303020204" pitchFamily="34" charset="0"/>
                <a:cs typeface="Arial" panose="020B0604020202020204" pitchFamily="34" charset="0"/>
              </a:rPr>
              <a:t>What </a:t>
            </a:r>
            <a:r>
              <a:rPr lang="en-GB" sz="1200" b="1" dirty="0" smtClean="0">
                <a:solidFill>
                  <a:schemeClr val="bg1"/>
                </a:solidFill>
                <a:latin typeface="Candara" panose="020E0502030303020204" pitchFamily="34" charset="0"/>
                <a:cs typeface="Arial" panose="020B0604020202020204" pitchFamily="34" charset="0"/>
              </a:rPr>
              <a:t>can you do? </a:t>
            </a:r>
            <a:r>
              <a:rPr lang="en-GB" sz="1200" b="0" dirty="0" smtClean="0">
                <a:solidFill>
                  <a:schemeClr val="bg1"/>
                </a:solidFill>
                <a:latin typeface="Candara" panose="020E0502030303020204" pitchFamily="34" charset="0"/>
                <a:cs typeface="Arial" panose="020B0604020202020204" pitchFamily="34" charset="0"/>
              </a:rPr>
              <a:t>Advice</a:t>
            </a:r>
            <a:r>
              <a:rPr lang="en-GB" sz="1200" dirty="0" smtClean="0">
                <a:solidFill>
                  <a:schemeClr val="bg1"/>
                </a:solidFill>
                <a:latin typeface="Candara" panose="020E0502030303020204" pitchFamily="34" charset="0"/>
                <a:cs typeface="Arial" panose="020B0604020202020204" pitchFamily="34" charset="0"/>
              </a:rPr>
              <a:t> for parents and</a:t>
            </a:r>
            <a:r>
              <a:rPr lang="en-GB" sz="1200" baseline="0" dirty="0" smtClean="0">
                <a:solidFill>
                  <a:schemeClr val="bg1"/>
                </a:solidFill>
                <a:latin typeface="Candara" panose="020E0502030303020204" pitchFamily="34" charset="0"/>
                <a:cs typeface="Arial" panose="020B0604020202020204" pitchFamily="34" charset="0"/>
              </a:rPr>
              <a:t> carers</a:t>
            </a:r>
            <a:endParaRPr lang="en-GB" sz="1200" dirty="0" smtClean="0">
              <a:solidFill>
                <a:schemeClr val="bg1"/>
              </a:solidFill>
              <a:latin typeface="Candara" panose="020E0502030303020204" pitchFamily="34" charset="0"/>
              <a:cs typeface="Arial" panose="020B0604020202020204" pitchFamily="34" charset="0"/>
            </a:endParaRPr>
          </a:p>
          <a:p>
            <a:pPr marL="0" indent="0">
              <a:buFont typeface="Arial" panose="020B0604020202020204" pitchFamily="34" charset="0"/>
              <a:buNone/>
            </a:pPr>
            <a:r>
              <a:rPr lang="en-GB" sz="1200" b="1" dirty="0" err="1" smtClean="0">
                <a:solidFill>
                  <a:schemeClr val="bg1"/>
                </a:solidFill>
                <a:latin typeface="Candara" panose="020E0502030303020204" pitchFamily="34" charset="0"/>
                <a:cs typeface="Arial" panose="020B0604020202020204" pitchFamily="34" charset="0"/>
              </a:rPr>
              <a:t>Thinkuknow</a:t>
            </a:r>
            <a:r>
              <a:rPr lang="en-GB" sz="1200" b="1" dirty="0" smtClean="0">
                <a:solidFill>
                  <a:schemeClr val="bg1"/>
                </a:solidFill>
                <a:latin typeface="Candara" panose="020E0502030303020204" pitchFamily="34" charset="0"/>
                <a:cs typeface="Arial" panose="020B0604020202020204" pitchFamily="34" charset="0"/>
              </a:rPr>
              <a:t> resources for secondary aged children</a:t>
            </a:r>
          </a:p>
          <a:p>
            <a:pPr marL="0" indent="0">
              <a:buFont typeface="Arial" panose="020B0604020202020204" pitchFamily="34" charset="0"/>
              <a:buNone/>
            </a:pPr>
            <a:r>
              <a:rPr lang="en-GB" sz="1200" b="1" baseline="0" dirty="0" err="1" smtClean="0">
                <a:solidFill>
                  <a:srgbClr val="FF0000"/>
                </a:solidFill>
                <a:latin typeface="Candara" panose="020E0502030303020204" pitchFamily="34" charset="0"/>
                <a:cs typeface="Arial" panose="020B0604020202020204" pitchFamily="34" charset="0"/>
              </a:rPr>
              <a:t>T</a:t>
            </a:r>
            <a:r>
              <a:rPr lang="en-GB" sz="1200" b="1" dirty="0" err="1" smtClean="0">
                <a:solidFill>
                  <a:schemeClr val="bg1"/>
                </a:solidFill>
                <a:latin typeface="Candara" panose="020E0502030303020204" pitchFamily="34" charset="0"/>
                <a:cs typeface="Arial" panose="020B0604020202020204" pitchFamily="34" charset="0"/>
              </a:rPr>
              <a:t>hinkuknow</a:t>
            </a:r>
            <a:r>
              <a:rPr lang="en-GB" sz="1200" b="1" dirty="0" smtClean="0">
                <a:solidFill>
                  <a:schemeClr val="bg1"/>
                </a:solidFill>
                <a:latin typeface="Candara" panose="020E0502030303020204" pitchFamily="34" charset="0"/>
                <a:cs typeface="Arial" panose="020B0604020202020204" pitchFamily="34" charset="0"/>
              </a:rPr>
              <a:t> resources for parents and carers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smtClean="0">
                <a:solidFill>
                  <a:schemeClr val="bg1"/>
                </a:solidFill>
                <a:latin typeface="Candara" panose="020E0502030303020204" pitchFamily="34" charset="0"/>
                <a:cs typeface="Arial" panose="020B0604020202020204" pitchFamily="34" charset="0"/>
              </a:rPr>
              <a:t>Reporting</a:t>
            </a:r>
            <a:r>
              <a:rPr lang="en-GB" sz="1200" b="1" baseline="0" dirty="0" smtClean="0">
                <a:solidFill>
                  <a:schemeClr val="bg1"/>
                </a:solidFill>
                <a:latin typeface="Candara" panose="020E0502030303020204" pitchFamily="34" charset="0"/>
                <a:cs typeface="Arial" panose="020B0604020202020204" pitchFamily="34" charset="0"/>
              </a:rPr>
              <a:t> to NCA-CEOP – </a:t>
            </a:r>
            <a:r>
              <a:rPr lang="en-GB" sz="1200" b="0" baseline="0" dirty="0" smtClean="0">
                <a:solidFill>
                  <a:schemeClr val="bg1"/>
                </a:solidFill>
                <a:latin typeface="Candara" panose="020E0502030303020204" pitchFamily="34" charset="0"/>
                <a:cs typeface="Arial" panose="020B0604020202020204" pitchFamily="34" charset="0"/>
              </a:rPr>
              <a:t>Children and young people, as well as their parents and carers, can </a:t>
            </a:r>
            <a:r>
              <a:rPr lang="en-GB" sz="1200" baseline="0" dirty="0" smtClean="0">
                <a:solidFill>
                  <a:schemeClr val="bg1"/>
                </a:solidFill>
                <a:latin typeface="Candara" panose="020E0502030303020204" pitchFamily="34" charset="0"/>
                <a:cs typeface="Arial" panose="020B0604020202020204" pitchFamily="34" charset="0"/>
              </a:rPr>
              <a:t>report directly to CEOP if they are concerned about CSAE </a:t>
            </a:r>
            <a:r>
              <a:rPr lang="en-GB" sz="1200" dirty="0" smtClean="0">
                <a:solidFill>
                  <a:schemeClr val="bg1"/>
                </a:solidFill>
                <a:latin typeface="Candara" panose="020E0502030303020204" pitchFamily="34" charset="0"/>
                <a:cs typeface="Arial" panose="020B0604020202020204" pitchFamily="34" charset="0"/>
              </a:rPr>
              <a:t> </a:t>
            </a:r>
          </a:p>
          <a:p>
            <a:pPr marL="0" indent="0">
              <a:buFont typeface="Arial" panose="020B0604020202020204" pitchFamily="34" charset="0"/>
              <a:buNone/>
            </a:pPr>
            <a:endParaRPr lang="en-GB" sz="1200" dirty="0" smtClean="0">
              <a:solidFill>
                <a:schemeClr val="bg1"/>
              </a:solidFill>
              <a:latin typeface="Candara" panose="020E0502030303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2</a:t>
            </a:fld>
            <a:endParaRPr lang="en-GB"/>
          </a:p>
        </p:txBody>
      </p:sp>
    </p:spTree>
    <p:extLst>
      <p:ext uri="{BB962C8B-B14F-4D97-AF65-F5344CB8AC3E}">
        <p14:creationId xmlns:p14="http://schemas.microsoft.com/office/powerpoint/2010/main" val="352152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Thinkuknow</a:t>
            </a:r>
            <a:r>
              <a:rPr lang="en-GB" sz="1200" kern="1200" dirty="0" smtClean="0">
                <a:solidFill>
                  <a:schemeClr val="tx1"/>
                </a:solidFill>
                <a:effectLst/>
                <a:latin typeface="+mn-lt"/>
                <a:ea typeface="+mn-ea"/>
                <a:cs typeface="+mn-cs"/>
              </a:rPr>
              <a:t> is the education programme from NCA-CEOP. It provides professionals with resources to teach</a:t>
            </a:r>
            <a:r>
              <a:rPr lang="en-GB" sz="1200" kern="1200" baseline="0" dirty="0" smtClean="0">
                <a:solidFill>
                  <a:schemeClr val="tx1"/>
                </a:solidFill>
                <a:effectLst/>
                <a:latin typeface="+mn-lt"/>
                <a:ea typeface="+mn-ea"/>
                <a:cs typeface="+mn-cs"/>
              </a:rPr>
              <a:t> children and young people about sexual abuse online and covers the following age ranges: 4-7, 8-10, 11-13, 14+ and also for children with special educational needs and disabilities. </a:t>
            </a:r>
            <a:r>
              <a:rPr lang="en-GB" sz="1200" b="0" i="0" u="none" strike="noStrike" kern="1200" baseline="0" dirty="0" err="1" smtClean="0">
                <a:solidFill>
                  <a:schemeClr val="tx1"/>
                </a:solidFill>
                <a:latin typeface="+mn-lt"/>
                <a:ea typeface="+mn-ea"/>
                <a:cs typeface="+mn-cs"/>
              </a:rPr>
              <a:t>Thinkuknow</a:t>
            </a:r>
            <a:r>
              <a:rPr lang="en-GB" sz="1200" b="0" i="0" u="none" strike="noStrike" kern="1200" baseline="0" dirty="0" smtClean="0">
                <a:solidFill>
                  <a:schemeClr val="tx1"/>
                </a:solidFill>
                <a:latin typeface="+mn-lt"/>
                <a:ea typeface="+mn-ea"/>
                <a:cs typeface="+mn-cs"/>
              </a:rPr>
              <a:t> includes films, animations, websites, presentations and lesson plans to enable professionals to explore difficult and sensitive issues safely with children and young people. </a:t>
            </a:r>
          </a:p>
          <a:p>
            <a:endParaRPr lang="en-GB" sz="1200" b="0" i="0" u="none" strike="noStrike" kern="1200" baseline="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Thinkuknow</a:t>
            </a:r>
            <a:r>
              <a:rPr lang="en-GB" sz="1200" kern="1200" dirty="0" smtClean="0">
                <a:solidFill>
                  <a:schemeClr val="tx1"/>
                </a:solidFill>
                <a:effectLst/>
                <a:latin typeface="+mn-lt"/>
                <a:ea typeface="+mn-ea"/>
                <a:cs typeface="+mn-cs"/>
              </a:rPr>
              <a:t> provides information and advice for parents and carers to help build their confidence and knowledge in protecting their children online, as well as to parents and carers supporting children who are victims of sexual abuse and exploitation. This presentation is part of the </a:t>
            </a:r>
            <a:r>
              <a:rPr lang="en-GB" sz="1200" kern="1200" dirty="0" err="1" smtClean="0">
                <a:solidFill>
                  <a:schemeClr val="tx1"/>
                </a:solidFill>
                <a:effectLst/>
                <a:latin typeface="+mn-lt"/>
                <a:ea typeface="+mn-ea"/>
                <a:cs typeface="+mn-cs"/>
              </a:rPr>
              <a:t>Thinkuknow</a:t>
            </a:r>
            <a:r>
              <a:rPr lang="en-GB" sz="1200" kern="1200" dirty="0" smtClean="0">
                <a:solidFill>
                  <a:schemeClr val="tx1"/>
                </a:solidFill>
                <a:effectLst/>
                <a:latin typeface="+mn-lt"/>
                <a:ea typeface="+mn-ea"/>
                <a:cs typeface="+mn-cs"/>
              </a:rPr>
              <a:t> package for parents and carers. Parents should visit www.thinkuknow.co.uk/parents for further information</a:t>
            </a:r>
            <a:r>
              <a:rPr lang="en-GB" sz="1200" kern="1200" baseline="0" dirty="0" smtClean="0">
                <a:solidFill>
                  <a:schemeClr val="tx1"/>
                </a:solidFill>
                <a:effectLst/>
                <a:latin typeface="+mn-lt"/>
                <a:ea typeface="+mn-ea"/>
                <a:cs typeface="+mn-cs"/>
              </a:rPr>
              <a:t> and advice.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3</a:t>
            </a:fld>
            <a:endParaRPr lang="en-GB"/>
          </a:p>
        </p:txBody>
      </p:sp>
    </p:spTree>
    <p:extLst>
      <p:ext uri="{BB962C8B-B14F-4D97-AF65-F5344CB8AC3E}">
        <p14:creationId xmlns:p14="http://schemas.microsoft.com/office/powerpoint/2010/main" val="18292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Talk to your teenager.</a:t>
            </a:r>
            <a:r>
              <a:rPr lang="en-GB" b="1" baseline="0" dirty="0" smtClean="0"/>
              <a:t> </a:t>
            </a:r>
            <a:r>
              <a:rPr lang="en-GB" dirty="0" smtClean="0"/>
              <a:t>The</a:t>
            </a:r>
            <a:r>
              <a:rPr lang="en-GB" baseline="0" dirty="0" smtClean="0"/>
              <a:t> best way you can protect your child is to establish a positive relationship with them around their life online. Talk to them – not just once, but have ongoing conversations as part of your family life. As young people grow older, they understandably seek more autonomy and privacy in all aspects of their lives, and so it is important for you to remain engaged but to express that you trust them and for your involvement in their online life to be reflective of their age and maturity.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sz="1200" b="1" kern="1200" dirty="0" smtClean="0">
                <a:solidFill>
                  <a:schemeClr val="tx1"/>
                </a:solidFill>
                <a:effectLst/>
                <a:latin typeface="+mn-lt"/>
                <a:ea typeface="+mn-ea"/>
                <a:cs typeface="+mn-cs"/>
              </a:rPr>
              <a:t>Find a good time and place. </a:t>
            </a:r>
            <a:r>
              <a:rPr lang="en-GB" sz="1200" kern="1200" dirty="0" smtClean="0">
                <a:solidFill>
                  <a:schemeClr val="tx1"/>
                </a:solidFill>
                <a:effectLst/>
                <a:latin typeface="+mn-lt"/>
                <a:ea typeface="+mn-ea"/>
                <a:cs typeface="+mn-cs"/>
              </a:rPr>
              <a:t>Pick an opportunity when you know you’re not going to be interrupted and you are both going to feel comfortable and have enough time,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without turning it into one of those ‘special talks’ moments.</a:t>
            </a:r>
          </a:p>
          <a:p>
            <a:r>
              <a:rPr lang="en-GB" sz="1200" b="1" kern="1200" dirty="0" smtClean="0">
                <a:solidFill>
                  <a:schemeClr val="tx1"/>
                </a:solidFill>
                <a:effectLst/>
                <a:latin typeface="+mn-lt"/>
                <a:ea typeface="+mn-ea"/>
                <a:cs typeface="+mn-cs"/>
              </a:rPr>
              <a:t>Think about how you are going to introduce the subject.  </a:t>
            </a:r>
            <a:r>
              <a:rPr lang="en-GB" sz="1200" kern="1200" dirty="0" smtClean="0">
                <a:solidFill>
                  <a:schemeClr val="tx1"/>
                </a:solidFill>
                <a:effectLst/>
                <a:latin typeface="+mn-lt"/>
                <a:ea typeface="+mn-ea"/>
                <a:cs typeface="+mn-cs"/>
              </a:rPr>
              <a:t>You could mention a recent news story or just explain why you would like to talk to them about something.</a:t>
            </a:r>
          </a:p>
          <a:p>
            <a:r>
              <a:rPr lang="en-GB" sz="1200" b="1" kern="1200" dirty="0" smtClean="0">
                <a:solidFill>
                  <a:schemeClr val="tx1"/>
                </a:solidFill>
                <a:effectLst/>
                <a:latin typeface="+mn-lt"/>
                <a:ea typeface="+mn-ea"/>
                <a:cs typeface="+mn-cs"/>
              </a:rPr>
              <a:t>Explain to them any worries you</a:t>
            </a:r>
            <a:r>
              <a:rPr lang="en-GB" sz="1200" b="1" kern="1200" baseline="0" dirty="0" smtClean="0">
                <a:solidFill>
                  <a:schemeClr val="tx1"/>
                </a:solidFill>
                <a:effectLst/>
                <a:latin typeface="+mn-lt"/>
                <a:ea typeface="+mn-ea"/>
                <a:cs typeface="+mn-cs"/>
              </a:rPr>
              <a:t> have. </a:t>
            </a:r>
            <a:r>
              <a:rPr lang="en-GB" sz="1200" kern="1200" dirty="0" smtClean="0">
                <a:solidFill>
                  <a:schemeClr val="tx1"/>
                </a:solidFill>
                <a:effectLst/>
                <a:latin typeface="+mn-lt"/>
                <a:ea typeface="+mn-ea"/>
                <a:cs typeface="+mn-cs"/>
              </a:rPr>
              <a:t>Your teenager might think that you are getting worried for no good reason, but if you explain why something is troubling you they will understand why you want to talk to them. Tell them if it is something you have read about or seen their friends doing. </a:t>
            </a:r>
          </a:p>
          <a:p>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Listen. Don’t judge. Learn. </a:t>
            </a:r>
            <a:r>
              <a:rPr lang="en-GB" baseline="0" dirty="0" smtClean="0"/>
              <a:t>Find out more about what they </a:t>
            </a:r>
            <a:r>
              <a:rPr lang="en-GB" sz="1200" kern="1200" dirty="0" smtClean="0">
                <a:solidFill>
                  <a:schemeClr val="tx1"/>
                </a:solidFill>
                <a:effectLst/>
                <a:latin typeface="+mn-lt"/>
                <a:ea typeface="+mn-ea"/>
                <a:cs typeface="+mn-cs"/>
              </a:rPr>
              <a:t>encounter online</a:t>
            </a:r>
            <a:r>
              <a:rPr lang="en-GB" sz="1200" kern="1200" baseline="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what they are doing, where they go, what they like and don’t like. Parental engagement in the positive aspect of being online and not just the risky things will help your child to talk more openly about their internet use, including anything that worries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most difficult conversations can be made easier if your child understands that you care about them and whatever the outcome you will love them just as much.</a:t>
            </a:r>
            <a:r>
              <a:rPr lang="en-GB" sz="1200" kern="1200" baseline="0" dirty="0" smtClean="0">
                <a:solidFill>
                  <a:schemeClr val="tx1"/>
                </a:solidFill>
                <a:effectLst/>
                <a:latin typeface="+mn-lt"/>
                <a:ea typeface="+mn-ea"/>
                <a:cs typeface="+mn-cs"/>
              </a:rPr>
              <a:t> </a:t>
            </a:r>
            <a:r>
              <a:rPr lang="en-GB" baseline="0" dirty="0" smtClean="0"/>
              <a:t>One of the biggest barriers to young people seeking help if something goes wrong online is the fear of being blamed, getting into trouble, and suffering repercussions (such as tech being taken away). Make sure they know that they can come to you for help if they are ever worried and that they won’t get into trouble. Young people who are banned from going online, or who feel that what they are doing is wrong, are less likely to ask for help and that makes them less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smtClean="0"/>
              <a:t>This is not on the slide but an important point to raise. </a:t>
            </a:r>
            <a:r>
              <a:rPr lang="en-GB" b="1" baseline="0" dirty="0" smtClean="0"/>
              <a:t>Parental controls </a:t>
            </a:r>
            <a:r>
              <a:rPr lang="en-GB" baseline="0" dirty="0" smtClean="0"/>
              <a:t>- </a:t>
            </a:r>
            <a:r>
              <a:rPr lang="en-GB" sz="1200" kern="1200" dirty="0" smtClean="0">
                <a:solidFill>
                  <a:schemeClr val="tx1"/>
                </a:solidFill>
                <a:effectLst/>
                <a:latin typeface="+mn-lt"/>
                <a:ea typeface="+mn-ea"/>
                <a:cs typeface="+mn-cs"/>
              </a:rPr>
              <a:t>Controls are an</a:t>
            </a:r>
            <a:r>
              <a:rPr lang="en-GB" sz="1200" kern="1200" baseline="0" dirty="0" smtClean="0">
                <a:solidFill>
                  <a:schemeClr val="tx1"/>
                </a:solidFill>
                <a:effectLst/>
                <a:latin typeface="+mn-lt"/>
                <a:ea typeface="+mn-ea"/>
                <a:cs typeface="+mn-cs"/>
              </a:rPr>
              <a:t> important </a:t>
            </a:r>
            <a:r>
              <a:rPr lang="en-GB" sz="1200" kern="1200" dirty="0" smtClean="0">
                <a:solidFill>
                  <a:schemeClr val="tx1"/>
                </a:solidFill>
                <a:effectLst/>
                <a:latin typeface="+mn-lt"/>
                <a:ea typeface="+mn-ea"/>
                <a:cs typeface="+mn-cs"/>
              </a:rPr>
              <a:t>first step to helping to protect your child online, but they are not a single solution to staying safe; talking to your children and encouraging responsible behaviour is critical. For detailed guidance on all the different types of control, you can use this </a:t>
            </a:r>
            <a:r>
              <a:rPr lang="en-GB" sz="1200" u="sng" kern="1200" dirty="0" smtClean="0">
                <a:solidFill>
                  <a:schemeClr val="tx1"/>
                </a:solidFill>
                <a:effectLst/>
                <a:latin typeface="+mn-lt"/>
                <a:ea typeface="+mn-ea"/>
                <a:cs typeface="+mn-cs"/>
                <a:hlinkClick r:id="rId3" tooltip="Internet Matters"/>
              </a:rPr>
              <a:t>online tool from Internet Matters</a:t>
            </a:r>
            <a:r>
              <a:rPr lang="en-GB" sz="1200" kern="1200" dirty="0" smtClean="0">
                <a:solidFill>
                  <a:schemeClr val="tx1"/>
                </a:solidFill>
                <a:effectLst/>
                <a:latin typeface="+mn-lt"/>
                <a:ea typeface="+mn-ea"/>
                <a:cs typeface="+mn-cs"/>
              </a:rPr>
              <a:t>. This gives you the chance to set up a personalised list of the controls used in your home on all your different devices. There is also advice on how to use all the various controls, with videos and step-by-step instructions.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Recommend that parents and carers visit www.thinkuknow.co.uk/parents to read advice on how to support their child online. </a:t>
            </a:r>
          </a:p>
        </p:txBody>
      </p:sp>
      <p:sp>
        <p:nvSpPr>
          <p:cNvPr id="4" name="Slide Number Placeholder 3"/>
          <p:cNvSpPr>
            <a:spLocks noGrp="1"/>
          </p:cNvSpPr>
          <p:nvPr>
            <p:ph type="sldNum" sz="quarter" idx="10"/>
          </p:nvPr>
        </p:nvSpPr>
        <p:spPr/>
        <p:txBody>
          <a:bodyPr/>
          <a:lstStyle/>
          <a:p>
            <a:fld id="{3E95BFC4-4B86-4306-AD32-35B5EFF8204C}" type="slidenum">
              <a:rPr lang="en-GB" smtClean="0"/>
              <a:t>4</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Insert video file to slide - </a:t>
            </a:r>
            <a:r>
              <a:rPr lang="en-GB" dirty="0" smtClean="0"/>
              <a:t>‘The World Changes.</a:t>
            </a:r>
            <a:r>
              <a:rPr lang="en-GB" baseline="0" dirty="0" smtClean="0"/>
              <a:t> Children Don’t’ </a:t>
            </a:r>
            <a:endParaRPr lang="en-GB" i="1" dirty="0" smtClean="0"/>
          </a:p>
          <a:p>
            <a:endParaRPr lang="en-GB" dirty="0" smtClean="0"/>
          </a:p>
          <a:p>
            <a:r>
              <a:rPr lang="en-GB" dirty="0" smtClean="0"/>
              <a:t>‘The World Changes.</a:t>
            </a:r>
            <a:r>
              <a:rPr lang="en-GB" baseline="0" dirty="0" smtClean="0"/>
              <a:t> Children Don’t’ is a v</a:t>
            </a:r>
            <a:r>
              <a:rPr lang="en-GB" dirty="0" smtClean="0"/>
              <a:t>ideo</a:t>
            </a:r>
            <a:r>
              <a:rPr lang="en-GB" baseline="0" dirty="0" smtClean="0"/>
              <a:t> made by NCA-CEOP for parents and carers. It shows what Shakespeare's story of </a:t>
            </a:r>
            <a:r>
              <a:rPr lang="en-GB" sz="1200" kern="1200" dirty="0" smtClean="0">
                <a:solidFill>
                  <a:schemeClr val="tx1"/>
                </a:solidFill>
                <a:effectLst/>
                <a:latin typeface="+mn-lt"/>
                <a:ea typeface="+mn-ea"/>
                <a:cs typeface="+mn-cs"/>
              </a:rPr>
              <a:t>Romeo and Juliet would look today with the influence of</a:t>
            </a:r>
            <a:r>
              <a:rPr lang="en-GB" sz="1200" kern="1200" baseline="0" dirty="0" smtClean="0">
                <a:solidFill>
                  <a:schemeClr val="tx1"/>
                </a:solidFill>
                <a:effectLst/>
                <a:latin typeface="+mn-lt"/>
                <a:ea typeface="+mn-ea"/>
                <a:cs typeface="+mn-cs"/>
              </a:rPr>
              <a:t> technology in relationships.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point</a:t>
            </a:r>
            <a:r>
              <a:rPr lang="en-GB" sz="1200" kern="1200" baseline="0" dirty="0" smtClean="0">
                <a:solidFill>
                  <a:schemeClr val="tx1"/>
                </a:solidFill>
                <a:effectLst/>
                <a:latin typeface="+mn-lt"/>
                <a:ea typeface="+mn-ea"/>
                <a:cs typeface="+mn-cs"/>
              </a:rPr>
              <a:t> of the video is to demonstrate that young people haven’t changed, young people are still doing all of the same things adults did when they were young, but in new ways. </a:t>
            </a:r>
            <a:r>
              <a:rPr lang="en-GB" sz="1200" kern="1200" dirty="0" smtClean="0">
                <a:solidFill>
                  <a:schemeClr val="tx1"/>
                </a:solidFill>
                <a:effectLst/>
                <a:latin typeface="+mn-lt"/>
                <a:ea typeface="+mn-ea"/>
                <a:cs typeface="+mn-cs"/>
              </a:rPr>
              <a:t>Social media has changed the way young people communicate but their curiosity about friendships</a:t>
            </a:r>
            <a:r>
              <a:rPr lang="en-GB" sz="1200" kern="1200" baseline="0" dirty="0" smtClean="0">
                <a:solidFill>
                  <a:schemeClr val="tx1"/>
                </a:solidFill>
                <a:effectLst/>
                <a:latin typeface="+mn-lt"/>
                <a:ea typeface="+mn-ea"/>
                <a:cs typeface="+mn-cs"/>
              </a:rPr>
              <a:t> and </a:t>
            </a:r>
            <a:r>
              <a:rPr lang="en-GB" sz="1200" kern="1200" dirty="0" smtClean="0">
                <a:solidFill>
                  <a:schemeClr val="tx1"/>
                </a:solidFill>
                <a:effectLst/>
                <a:latin typeface="+mn-lt"/>
                <a:ea typeface="+mn-ea"/>
                <a:cs typeface="+mn-cs"/>
              </a:rPr>
              <a:t>relationships remains the same. Having a supportive parent or carer can make all the difference in helping</a:t>
            </a:r>
            <a:r>
              <a:rPr lang="en-GB" sz="1200" kern="1200" baseline="0" dirty="0" smtClean="0">
                <a:solidFill>
                  <a:schemeClr val="tx1"/>
                </a:solidFill>
                <a:effectLst/>
                <a:latin typeface="+mn-lt"/>
                <a:ea typeface="+mn-ea"/>
                <a:cs typeface="+mn-cs"/>
              </a:rPr>
              <a:t> children explore these themes as safely as possible. </a:t>
            </a:r>
          </a:p>
          <a:p>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Talking about relationships and the internet with young people can feel daunting, but it is important to remain balanced and communicate that you understand. Technology has become such an integral part of young people’s love lives, and young people have said they want adults to understand the positive role it can play in love and relationships. Young people have said they are less likely to go to their parents for advice if they feel their parents only portray a negative and risky role of the internet in relationships. </a:t>
            </a:r>
            <a:r>
              <a:rPr lang="en-GB" sz="1200" b="0" i="0" u="none" strike="noStrike" kern="1200" baseline="0" dirty="0" err="1" smtClean="0">
                <a:solidFill>
                  <a:schemeClr val="tx1"/>
                </a:solidFill>
                <a:latin typeface="+mn-lt"/>
                <a:ea typeface="+mn-ea"/>
                <a:cs typeface="+mn-cs"/>
              </a:rPr>
              <a:t>Thinkuknow</a:t>
            </a:r>
            <a:r>
              <a:rPr lang="en-GB" sz="1200" b="0" i="0" u="none" strike="noStrike" kern="1200" baseline="0" dirty="0" smtClean="0">
                <a:solidFill>
                  <a:schemeClr val="tx1"/>
                </a:solidFill>
                <a:latin typeface="+mn-lt"/>
                <a:ea typeface="+mn-ea"/>
                <a:cs typeface="+mn-cs"/>
              </a:rPr>
              <a:t> has a lots of advice and resources to help parents and carers have these conversations. Recommend that parents and carers visit www.thinkuknow.co.uk/parents to read advice on how to support their child online.</a:t>
            </a:r>
          </a:p>
        </p:txBody>
      </p:sp>
      <p:sp>
        <p:nvSpPr>
          <p:cNvPr id="4" name="Slide Number Placeholder 3"/>
          <p:cNvSpPr>
            <a:spLocks noGrp="1"/>
          </p:cNvSpPr>
          <p:nvPr>
            <p:ph type="sldNum" sz="quarter" idx="10"/>
          </p:nvPr>
        </p:nvSpPr>
        <p:spPr/>
        <p:txBody>
          <a:bodyPr/>
          <a:lstStyle/>
          <a:p>
            <a:fld id="{3E95BFC4-4B86-4306-AD32-35B5EFF8204C}" type="slidenum">
              <a:rPr lang="en-GB" smtClean="0"/>
              <a:t>5</a:t>
            </a:fld>
            <a:endParaRPr lang="en-GB"/>
          </a:p>
        </p:txBody>
      </p:sp>
    </p:spTree>
    <p:extLst>
      <p:ext uri="{BB962C8B-B14F-4D97-AF65-F5344CB8AC3E}">
        <p14:creationId xmlns:p14="http://schemas.microsoft.com/office/powerpoint/2010/main" val="354142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Parents and carers have told NCA-CEOP that they can feel overwhelmed by the internet. The emergence of new apps and games every day can make the internet feel vast and ever-changing, but the reality is that there are actually only a limited number of functions that apps and games can have.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NCA-CEOP recommend using a simple technique of breaking down an app into its key functions of ‘Viewing, Sharing, Chatting, Friending’, and asking some simple questions in order to gain a better understanding of how the app works</a:t>
            </a:r>
            <a:r>
              <a:rPr lang="en-GB" sz="1200" kern="1200" baseline="0" dirty="0" smtClean="0">
                <a:solidFill>
                  <a:schemeClr val="tx1"/>
                </a:solidFill>
                <a:effectLst/>
                <a:latin typeface="+mn-lt"/>
                <a:ea typeface="+mn-ea"/>
                <a:cs typeface="+mn-cs"/>
              </a:rPr>
              <a:t>.</a:t>
            </a:r>
          </a:p>
          <a:p>
            <a:r>
              <a:rPr lang="en-GB" sz="120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GB" b="1" baseline="0" dirty="0" smtClean="0"/>
              <a:t>Viewing - </a:t>
            </a:r>
            <a:r>
              <a:rPr lang="en-GB" sz="1200" b="1" i="0" u="none" strike="noStrike" kern="1200" baseline="0" dirty="0" smtClean="0">
                <a:solidFill>
                  <a:schemeClr val="tx1"/>
                </a:solidFill>
                <a:latin typeface="+mn-lt"/>
                <a:ea typeface="+mn-ea"/>
                <a:cs typeface="+mn-cs"/>
              </a:rPr>
              <a:t>What content can they see? Is it age appropriate? What filtering/privacy settings can be utilised? </a:t>
            </a:r>
            <a:r>
              <a:rPr lang="en-GB" sz="1200" b="0" i="0" u="none" strike="noStrike" kern="1200" baseline="0" dirty="0" smtClean="0">
                <a:solidFill>
                  <a:schemeClr val="tx1"/>
                </a:solidFill>
                <a:latin typeface="+mn-lt"/>
                <a:ea typeface="+mn-ea"/>
                <a:cs typeface="+mn-cs"/>
              </a:rPr>
              <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The internet provides lots of opportunities for young people to learn and gain information and support, but it is a public and open place, one where anybody can post and share content. U</a:t>
            </a:r>
            <a:r>
              <a:rPr lang="en-GB" baseline="0" dirty="0" smtClean="0"/>
              <a:t>nfortunately it can be easy for children to come across inappropriate, sexual, violent content online. Most apps and games (but not all) include privacy and security settings that allow you to control what content can be seen and shared. In addition, tools such as parental controls and filters can help to manage a child’s online activities and what they are exposed to, however these are never totally fail-safe. What is vital is open and ongoing conversations with young people about what they see online, and making sure they are that they can talk to an adult if they see anything online that upsets them.</a:t>
            </a:r>
            <a:endParaRPr lang="en-GB" dirty="0" smtClean="0"/>
          </a:p>
          <a:p>
            <a:pPr marL="171450" indent="-171450">
              <a:buFont typeface="Arial" panose="020B0604020202020204" pitchFamily="34" charset="0"/>
              <a:buChar char="•"/>
            </a:pPr>
            <a:r>
              <a:rPr lang="en-GB" b="1" dirty="0" smtClean="0"/>
              <a:t>Sharing – What are</a:t>
            </a:r>
            <a:r>
              <a:rPr lang="en-GB" b="1" baseline="0" dirty="0" smtClean="0"/>
              <a:t> they sharing and who are they sharing it with? </a:t>
            </a:r>
            <a:r>
              <a:rPr lang="en-GB" sz="1200" kern="1200" dirty="0" smtClean="0">
                <a:solidFill>
                  <a:schemeClr val="tx1"/>
                </a:solidFill>
                <a:effectLst/>
                <a:latin typeface="+mn-lt"/>
                <a:ea typeface="+mn-ea"/>
                <a:cs typeface="+mn-cs"/>
              </a:rPr>
              <a:t>A</a:t>
            </a:r>
            <a:r>
              <a:rPr lang="en-GB" sz="1200" kern="1200" baseline="0" dirty="0" smtClean="0">
                <a:solidFill>
                  <a:schemeClr val="tx1"/>
                </a:solidFill>
                <a:effectLst/>
                <a:latin typeface="+mn-lt"/>
                <a:ea typeface="+mn-ea"/>
                <a:cs typeface="+mn-cs"/>
              </a:rPr>
              <a:t> key part of our education with children and young people should be focused on talking to them about what they share online. I</a:t>
            </a:r>
            <a:r>
              <a:rPr lang="en-GB" sz="1200" b="0" i="0" u="none" strike="noStrike" kern="1200" baseline="0" dirty="0" smtClean="0">
                <a:solidFill>
                  <a:schemeClr val="tx1"/>
                </a:solidFill>
                <a:latin typeface="+mn-lt"/>
                <a:ea typeface="+mn-ea"/>
                <a:cs typeface="+mn-cs"/>
              </a:rPr>
              <a:t>t’s important that we explore the motivations to share online and that an image/video should never be shared if you feel pressured, uncomfortable or blackmailed. W</a:t>
            </a:r>
            <a:r>
              <a:rPr lang="en-GB" sz="1200" kern="1200" baseline="0" dirty="0" smtClean="0">
                <a:solidFill>
                  <a:schemeClr val="tx1"/>
                </a:solidFill>
                <a:effectLst/>
                <a:latin typeface="+mn-lt"/>
                <a:ea typeface="+mn-ea"/>
                <a:cs typeface="+mn-cs"/>
              </a:rPr>
              <a:t>e also want to encourage young people </a:t>
            </a:r>
            <a:r>
              <a:rPr lang="en-GB" baseline="0" dirty="0" smtClean="0"/>
              <a:t>to look out for others by not sharing inappropriate content.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t>Chatting and Friending – Who are they friends with and what are they sharing? </a:t>
            </a:r>
            <a:r>
              <a:rPr lang="en-GB" sz="1200" b="0" i="0" u="none" strike="noStrike" kern="1200" baseline="0" dirty="0" smtClean="0">
                <a:solidFill>
                  <a:schemeClr val="tx1"/>
                </a:solidFill>
                <a:latin typeface="+mn-lt"/>
                <a:ea typeface="+mn-ea"/>
                <a:cs typeface="+mn-cs"/>
              </a:rPr>
              <a:t>It is important for young people to think critically about who they talk to online, especially if they are asking to talk privately with them, and young people should always be advised not share too much personal information online, and never feel pressured to do something online that they don’t want to do. There are people online who will try to put pressure on young people and manipulate them, and it’s important to speak to teenagers openly and honestly about this. Most importantly, it is vital that they know that they can talk to a trusted adult if anything bothers or worries them.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1" u="none" strike="noStrike" kern="1200" baseline="0" dirty="0" smtClean="0">
                <a:solidFill>
                  <a:schemeClr val="tx1"/>
                </a:solidFill>
                <a:latin typeface="+mn-lt"/>
                <a:ea typeface="+mn-ea"/>
                <a:cs typeface="+mn-cs"/>
              </a:rPr>
              <a:t>Resources to support you to have these conversations with your child will be covered at the end of this presentation.</a:t>
            </a:r>
            <a:endParaRPr lang="en-GB" dirty="0" smtClean="0"/>
          </a:p>
          <a:p>
            <a:pPr marL="0" indent="0">
              <a:buFont typeface="Arial" panose="020B0604020202020204" pitchFamily="34" charset="0"/>
              <a:buNone/>
            </a:pPr>
            <a:endParaRPr lang="en-GB"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GB" sz="1200" b="1" i="0" u="none" strike="noStrike" kern="1200" baseline="0" dirty="0" smtClean="0">
                <a:solidFill>
                  <a:schemeClr val="tx1"/>
                </a:solidFill>
                <a:latin typeface="+mn-lt"/>
                <a:ea typeface="+mn-ea"/>
                <a:cs typeface="+mn-cs"/>
              </a:rPr>
              <a:t>What apps should I be concerned about? </a:t>
            </a:r>
            <a:r>
              <a:rPr lang="en-GB" sz="1200" b="0" i="0" u="none" strike="noStrike" kern="1200" baseline="0" dirty="0" smtClean="0">
                <a:solidFill>
                  <a:schemeClr val="tx1"/>
                </a:solidFill>
                <a:latin typeface="+mn-lt"/>
                <a:ea typeface="+mn-ea"/>
                <a:cs typeface="+mn-cs"/>
              </a:rPr>
              <a:t>There are no apps/games that are more or less dangerous or risky. People who want to groom children will use any sites or services which children and young people use. Age restrictions exist to make viewers aware of the type of content in a game or app, and it is important that parents and carers are educated on age restrictions. Games and apps enable children to share an incredible amount of information about themselves, have conversations with their friends and also potentially provide contact with people they don’t know. With this in mind, parents and carers should take age restrictions seriously.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Optional activity: </a:t>
            </a:r>
            <a:r>
              <a:rPr lang="en-GB" sz="1200" b="0" i="1" u="none" strike="noStrike" kern="1200" baseline="0" dirty="0" smtClean="0">
                <a:solidFill>
                  <a:schemeClr val="tx1"/>
                </a:solidFill>
                <a:latin typeface="+mn-lt"/>
                <a:ea typeface="+mn-ea"/>
                <a:cs typeface="+mn-cs"/>
              </a:rPr>
              <a:t>Name some popular apps with the group. Ask attendees to tell you which apps/games their children like to use. Do they know how they work? What questions would they ask?</a:t>
            </a:r>
          </a:p>
        </p:txBody>
      </p:sp>
      <p:sp>
        <p:nvSpPr>
          <p:cNvPr id="4" name="Slide Number Placeholder 3"/>
          <p:cNvSpPr>
            <a:spLocks noGrp="1"/>
          </p:cNvSpPr>
          <p:nvPr>
            <p:ph type="sldNum" sz="quarter" idx="10"/>
          </p:nvPr>
        </p:nvSpPr>
        <p:spPr/>
        <p:txBody>
          <a:bodyPr/>
          <a:lstStyle/>
          <a:p>
            <a:fld id="{3E95BFC4-4B86-4306-AD32-35B5EFF8204C}" type="slidenum">
              <a:rPr lang="en-GB" smtClean="0"/>
              <a:t>6</a:t>
            </a:fld>
            <a:endParaRPr lang="en-GB"/>
          </a:p>
        </p:txBody>
      </p:sp>
    </p:spTree>
    <p:extLst>
      <p:ext uri="{BB962C8B-B14F-4D97-AF65-F5344CB8AC3E}">
        <p14:creationId xmlns:p14="http://schemas.microsoft.com/office/powerpoint/2010/main" val="402782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smtClean="0">
                <a:latin typeface="Verdana" panose="020B0604030504040204" pitchFamily="34" charset="0"/>
                <a:ea typeface="Verdana" panose="020B0604030504040204" pitchFamily="34" charset="0"/>
                <a:cs typeface="Verdana" panose="020B0604030504040204" pitchFamily="34" charset="0"/>
              </a:rPr>
              <a:t>Sexual</a:t>
            </a:r>
            <a:r>
              <a:rPr lang="en-GB" b="1" baseline="0" dirty="0" smtClean="0">
                <a:latin typeface="Verdana" panose="020B0604030504040204" pitchFamily="34" charset="0"/>
                <a:ea typeface="Verdana" panose="020B0604030504040204" pitchFamily="34" charset="0"/>
                <a:cs typeface="Verdana" panose="020B0604030504040204" pitchFamily="34" charset="0"/>
              </a:rPr>
              <a:t> exploration online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latin typeface="Verdana" panose="020B0604030504040204" pitchFamily="34" charset="0"/>
                <a:ea typeface="Verdana" panose="020B0604030504040204" pitchFamily="34" charset="0"/>
                <a:cs typeface="Verdana" panose="020B0604030504040204" pitchFamily="34" charset="0"/>
              </a:rPr>
              <a:t>Exploring relationships online </a:t>
            </a:r>
            <a:r>
              <a:rPr lang="en-GB" b="1" i="1" baseline="0" dirty="0" smtClean="0">
                <a:latin typeface="Verdana" panose="020B0604030504040204" pitchFamily="34" charset="0"/>
                <a:ea typeface="Verdana" panose="020B0604030504040204" pitchFamily="34" charset="0"/>
                <a:cs typeface="Verdana" panose="020B0604030504040204" pitchFamily="34" charset="0"/>
              </a:rPr>
              <a:t>can</a:t>
            </a:r>
            <a:r>
              <a:rPr lang="en-GB" b="1" baseline="0" dirty="0" smtClean="0">
                <a:latin typeface="Verdana" panose="020B0604030504040204" pitchFamily="34" charset="0"/>
                <a:ea typeface="Verdana" panose="020B0604030504040204" pitchFamily="34" charset="0"/>
                <a:cs typeface="Verdana" panose="020B0604030504040204" pitchFamily="34" charset="0"/>
              </a:rPr>
              <a:t> create opportunities for young people to gain support. </a:t>
            </a:r>
            <a:r>
              <a:rPr lang="en-GB" b="0" baseline="0" dirty="0" smtClean="0">
                <a:latin typeface="Verdana" panose="020B0604030504040204" pitchFamily="34" charset="0"/>
                <a:ea typeface="Verdana" panose="020B0604030504040204" pitchFamily="34" charset="0"/>
                <a:cs typeface="Verdana" panose="020B0604030504040204" pitchFamily="34" charset="0"/>
              </a:rPr>
              <a:t>As parents, it is important to focus on positives as well as any risk</a:t>
            </a:r>
            <a:endParaRPr lang="en-GB" b="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latin typeface="Verdana" panose="020B0604030504040204" pitchFamily="34" charset="0"/>
                <a:ea typeface="Verdana" panose="020B0604030504040204" pitchFamily="34" charset="0"/>
                <a:cs typeface="Verdana" panose="020B0604030504040204" pitchFamily="34" charset="0"/>
              </a:rPr>
              <a:t>It’s natural for young people to start exploring their sexual feelings online</a:t>
            </a:r>
            <a:r>
              <a:rPr lang="en-GB" b="1" baseline="0" dirty="0" smtClean="0">
                <a:latin typeface="Verdana" panose="020B0604030504040204" pitchFamily="34" charset="0"/>
                <a:ea typeface="Verdana" panose="020B0604030504040204" pitchFamily="34" charset="0"/>
                <a:cs typeface="Verdana" panose="020B0604030504040204" pitchFamily="34" charset="0"/>
              </a:rPr>
              <a:t>. </a:t>
            </a:r>
            <a:r>
              <a:rPr lang="en-GB" b="0" baseline="0" dirty="0" smtClean="0">
                <a:latin typeface="Verdana" panose="020B0604030504040204" pitchFamily="34" charset="0"/>
                <a:ea typeface="Verdana" panose="020B0604030504040204" pitchFamily="34" charset="0"/>
                <a:cs typeface="Verdana" panose="020B0604030504040204" pitchFamily="34" charset="0"/>
              </a:rPr>
              <a:t>This</a:t>
            </a:r>
            <a:r>
              <a:rPr lang="en-GB" baseline="0" dirty="0" smtClean="0">
                <a:latin typeface="Verdana" panose="020B0604030504040204" pitchFamily="34" charset="0"/>
                <a:ea typeface="Verdana" panose="020B0604030504040204" pitchFamily="34" charset="0"/>
                <a:cs typeface="Verdana" panose="020B0604030504040204" pitchFamily="34" charset="0"/>
              </a:rPr>
              <a:t> is part of their progression and young people will use the internet to explore their friendships and relationships.</a:t>
            </a:r>
            <a:endParaRPr lang="en-GB"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latin typeface="Verdana" panose="020B0604030504040204" pitchFamily="34" charset="0"/>
                <a:ea typeface="Verdana" panose="020B0604030504040204" pitchFamily="34" charset="0"/>
                <a:cs typeface="Verdana" panose="020B0604030504040204" pitchFamily="34" charset="0"/>
              </a:rPr>
              <a:t>Talking to new people online can feel exciting to</a:t>
            </a:r>
            <a:r>
              <a:rPr lang="en-GB" b="1" baseline="0" dirty="0" smtClean="0">
                <a:latin typeface="Verdana" panose="020B0604030504040204" pitchFamily="34" charset="0"/>
                <a:ea typeface="Verdana" panose="020B0604030504040204" pitchFamily="34" charset="0"/>
                <a:cs typeface="Verdana" panose="020B0604030504040204" pitchFamily="34" charset="0"/>
              </a:rPr>
              <a:t> young people,</a:t>
            </a:r>
            <a:r>
              <a:rPr lang="en-GB" b="1" dirty="0" smtClean="0">
                <a:latin typeface="Verdana" panose="020B0604030504040204" pitchFamily="34" charset="0"/>
                <a:ea typeface="Verdana" panose="020B0604030504040204" pitchFamily="34" charset="0"/>
                <a:cs typeface="Verdana" panose="020B0604030504040204" pitchFamily="34" charset="0"/>
              </a:rPr>
              <a:t> but </a:t>
            </a:r>
            <a:r>
              <a:rPr lang="en-GB" b="1" baseline="0" dirty="0" smtClean="0">
                <a:latin typeface="Verdana" panose="020B0604030504040204" pitchFamily="34" charset="0"/>
                <a:ea typeface="Verdana" panose="020B0604030504040204" pitchFamily="34" charset="0"/>
                <a:cs typeface="Verdana" panose="020B0604030504040204" pitchFamily="34" charset="0"/>
              </a:rPr>
              <a:t>they could be contacted by people who pose a risk to them.</a:t>
            </a:r>
            <a:r>
              <a:rPr lang="en-GB" sz="1200" kern="1200" dirty="0" smtClean="0">
                <a:solidFill>
                  <a:schemeClr val="tx1"/>
                </a:solidFill>
                <a:effectLst/>
                <a:latin typeface="+mn-lt"/>
                <a:ea typeface="+mn-ea"/>
                <a:cs typeface="+mn-cs"/>
              </a:rPr>
              <a:t> It is important to talk to young people about staying safe when chatting online</a:t>
            </a:r>
            <a:r>
              <a:rPr lang="en-GB" sz="1200" kern="1200" baseline="0" dirty="0" smtClean="0">
                <a:solidFill>
                  <a:schemeClr val="tx1"/>
                </a:solidFill>
                <a:effectLst/>
                <a:latin typeface="+mn-lt"/>
                <a:ea typeface="+mn-ea"/>
                <a:cs typeface="+mn-cs"/>
              </a:rPr>
              <a:t>. There is advice on how to have these conversations at thinkuknow.co.uk/parents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baseline="0" dirty="0" smtClean="0">
                <a:solidFill>
                  <a:schemeClr val="tx1"/>
                </a:solidFill>
                <a:effectLst/>
                <a:latin typeface="+mn-lt"/>
                <a:ea typeface="+mn-ea"/>
                <a:cs typeface="+mn-cs"/>
              </a:rPr>
              <a:t>Remember, a</a:t>
            </a:r>
            <a:r>
              <a:rPr lang="en-GB" b="1" dirty="0" smtClean="0">
                <a:latin typeface="Verdana" panose="020B0604030504040204" pitchFamily="34" charset="0"/>
                <a:ea typeface="Verdana" panose="020B0604030504040204" pitchFamily="34" charset="0"/>
                <a:cs typeface="Verdana" panose="020B0604030504040204" pitchFamily="34" charset="0"/>
              </a:rPr>
              <a:t>dolescents are more inclined to take risks - this is a normal part of growing up. </a:t>
            </a:r>
            <a:r>
              <a:rPr lang="en-GB" b="0" dirty="0" smtClean="0">
                <a:latin typeface="Verdana" panose="020B0604030504040204" pitchFamily="34" charset="0"/>
                <a:ea typeface="Verdana" panose="020B0604030504040204" pitchFamily="34" charset="0"/>
                <a:cs typeface="Verdana" panose="020B0604030504040204" pitchFamily="34" charset="0"/>
              </a:rPr>
              <a:t>They</a:t>
            </a:r>
            <a:r>
              <a:rPr lang="en-GB" b="0" baseline="0" dirty="0" smtClean="0">
                <a:latin typeface="Verdana" panose="020B0604030504040204" pitchFamily="34" charset="0"/>
                <a:ea typeface="Verdana" panose="020B0604030504040204" pitchFamily="34" charset="0"/>
                <a:cs typeface="Verdana" panose="020B0604030504040204" pitchFamily="34" charset="0"/>
              </a:rPr>
              <a:t> might be even more likely to take risks online as being online may give them the confidence to do and say things they might think twice about ‘in real life’. It is important to understand this and to talk to your child in a positive way, helping them to learn, explore and develop their identity online in a safe way.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1" dirty="0" smtClean="0">
                <a:latin typeface="Verdana" panose="020B0604030504040204" pitchFamily="34" charset="0"/>
                <a:ea typeface="Verdana" panose="020B0604030504040204" pitchFamily="34" charset="0"/>
                <a:cs typeface="Verdana" panose="020B0604030504040204" pitchFamily="34" charset="0"/>
              </a:rPr>
              <a:t>The two quotes on the slide</a:t>
            </a:r>
            <a:r>
              <a:rPr lang="en-GB" i="1" baseline="0" dirty="0" smtClean="0">
                <a:latin typeface="Verdana" panose="020B0604030504040204" pitchFamily="34" charset="0"/>
                <a:ea typeface="Verdana" panose="020B0604030504040204" pitchFamily="34" charset="0"/>
                <a:cs typeface="Verdana" panose="020B0604030504040204" pitchFamily="34" charset="0"/>
              </a:rPr>
              <a:t> are </a:t>
            </a:r>
            <a:r>
              <a:rPr lang="en-GB" i="1" dirty="0" smtClean="0">
                <a:latin typeface="Verdana" panose="020B0604030504040204" pitchFamily="34" charset="0"/>
                <a:ea typeface="Verdana" panose="020B0604030504040204" pitchFamily="34" charset="0"/>
                <a:cs typeface="Verdana" panose="020B0604030504040204" pitchFamily="34" charset="0"/>
              </a:rPr>
              <a:t>from young people</a:t>
            </a:r>
            <a:r>
              <a:rPr lang="en-GB" i="1" baseline="0" dirty="0" smtClean="0">
                <a:latin typeface="Verdana" panose="020B0604030504040204" pitchFamily="34" charset="0"/>
                <a:ea typeface="Verdana" panose="020B0604030504040204" pitchFamily="34" charset="0"/>
                <a:cs typeface="Verdana" panose="020B0604030504040204" pitchFamily="34" charset="0"/>
              </a:rPr>
              <a:t> from Brook/NCA-CEOP research ‘Digital Romance’, 2017</a:t>
            </a:r>
            <a:endParaRPr lang="en-GB" i="1"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7</a:t>
            </a:fld>
            <a:endParaRPr lang="en-GB"/>
          </a:p>
        </p:txBody>
      </p:sp>
    </p:spTree>
    <p:extLst>
      <p:ext uri="{BB962C8B-B14F-4D97-AF65-F5344CB8AC3E}">
        <p14:creationId xmlns:p14="http://schemas.microsoft.com/office/powerpoint/2010/main" val="190188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smtClean="0">
                <a:solidFill>
                  <a:schemeClr val="tx1"/>
                </a:solidFill>
                <a:latin typeface="+mn-lt"/>
                <a:ea typeface="+mn-ea"/>
                <a:cs typeface="+mn-cs"/>
              </a:rPr>
              <a:t>Sharing of images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baseline="0" dirty="0" smtClean="0">
                <a:solidFill>
                  <a:schemeClr val="tx1"/>
                </a:solidFill>
                <a:latin typeface="+mn-lt"/>
                <a:ea typeface="+mn-ea"/>
                <a:cs typeface="+mn-cs"/>
              </a:rPr>
              <a:t>The slide details a range of contexts and motivations in which a young person may share a naked/semi-naked photo of themselves online.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As most young people spend an extended amount of time online, it is only natural that as they grow, they will start to explore relationships and sex online. This can be a positive experience if done safely and consensually, but of course it can also expose them to risks.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These motivations demonstrate a range of situations and contexts in which a nude photo may be taken. Some situations are more risky than others, and show how important it is to understand the context behind an image. If you are concerned that an image is a result of sexual abuse, </a:t>
            </a:r>
            <a:r>
              <a:rPr lang="en-GB" baseline="0" dirty="0" smtClean="0"/>
              <a:t>report these immediately to your local police force (101 or 999 in an emergency), NCA-CEOP (www.ceop.police.uk) or the NSPCC.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8</a:t>
            </a:fld>
            <a:endParaRPr lang="en-GB"/>
          </a:p>
        </p:txBody>
      </p:sp>
    </p:spTree>
    <p:extLst>
      <p:ext uri="{BB962C8B-B14F-4D97-AF65-F5344CB8AC3E}">
        <p14:creationId xmlns:p14="http://schemas.microsoft.com/office/powerpoint/2010/main" val="164013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smtClean="0">
                <a:latin typeface="Verdana" panose="020B0604030504040204" pitchFamily="34" charset="0"/>
                <a:ea typeface="Verdana" panose="020B0604030504040204" pitchFamily="34" charset="0"/>
                <a:cs typeface="Verdana" panose="020B0604030504040204" pitchFamily="34" charset="0"/>
              </a:rPr>
              <a:t>Sexual abuse online</a:t>
            </a:r>
          </a:p>
          <a:p>
            <a:pPr marL="0" indent="0">
              <a:buFont typeface="Arial" panose="020B0604020202020204" pitchFamily="34" charset="0"/>
              <a:buNone/>
            </a:pPr>
            <a:endParaRPr lang="en-GB"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b="1" dirty="0" smtClean="0">
                <a:latin typeface="Verdana" panose="020B0604030504040204" pitchFamily="34" charset="0"/>
                <a:ea typeface="Verdana" panose="020B0604030504040204" pitchFamily="34" charset="0"/>
                <a:cs typeface="Verdana" panose="020B0604030504040204" pitchFamily="34" charset="0"/>
              </a:rPr>
              <a:t>There are opportunities for adults to contact children and young people online. They can use any part of the internet – games, social media, live streaming platforms etc. </a:t>
            </a:r>
            <a:r>
              <a:rPr lang="en-GB" b="0" dirty="0" smtClean="0">
                <a:latin typeface="Verdana" panose="020B0604030504040204" pitchFamily="34" charset="0"/>
                <a:ea typeface="Verdana" panose="020B0604030504040204" pitchFamily="34" charset="0"/>
                <a:cs typeface="Verdana" panose="020B0604030504040204" pitchFamily="34" charset="0"/>
              </a:rPr>
              <a:t>They may send out multiple ‘friend</a:t>
            </a:r>
            <a:r>
              <a:rPr lang="en-GB" b="0" baseline="0" dirty="0" smtClean="0">
                <a:latin typeface="Verdana" panose="020B0604030504040204" pitchFamily="34" charset="0"/>
                <a:ea typeface="Verdana" panose="020B0604030504040204" pitchFamily="34" charset="0"/>
                <a:cs typeface="Verdana" panose="020B0604030504040204" pitchFamily="34" charset="0"/>
              </a:rPr>
              <a:t> requests’ or messages at random, target young people who they identify as particularly vulnerable (for example, by the things they post online) or may attempt to build a relationship via a game.</a:t>
            </a:r>
            <a:endPar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GB"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 can create multiple online identities and even pretend to be children and young people themselves. </a:t>
            </a:r>
            <a:r>
              <a:rPr lang="en-GB"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Others</a:t>
            </a:r>
            <a:r>
              <a:rPr lang="en-GB" b="0" baseline="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may be open and honest about who they are. </a:t>
            </a:r>
          </a:p>
          <a:p>
            <a:pPr marL="171450" indent="-171450">
              <a:buFont typeface="Arial" panose="020B0604020202020204" pitchFamily="34" charset="0"/>
              <a:buChar char="•"/>
            </a:pPr>
            <a:r>
              <a:rPr lang="en-GB"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 can exploit young people’s natural curiosity by talking about sex and introducing harmful things. </a:t>
            </a: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They may start with seemingly ‘innocent’ comments and build</a:t>
            </a:r>
            <a:r>
              <a:rPr lang="en-GB" baseline="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up to more sexual conversation and sending images and videos.</a:t>
            </a:r>
            <a:r>
              <a:rPr lang="en-GB"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marL="171450" indent="-171450">
              <a:buFont typeface="Arial" panose="020B0604020202020204" pitchFamily="34" charset="0"/>
              <a:buChar char="•"/>
            </a:pPr>
            <a:r>
              <a:rPr lang="en-GB"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Adults can pressure, intimidate and coerce children into doing things that they are not ready for. Increasingly children and young people are tricked into sexual activity over live video. </a:t>
            </a:r>
            <a:r>
              <a:rPr lang="en-GB" b="0" dirty="0" smtClean="0">
                <a:solidFill>
                  <a:prstClr val="black"/>
                </a:solidFill>
                <a:latin typeface="Verdana" panose="020B0604030504040204" pitchFamily="34" charset="0"/>
                <a:ea typeface="Verdana" panose="020B0604030504040204" pitchFamily="34" charset="0"/>
                <a:cs typeface="Verdana" panose="020B0604030504040204" pitchFamily="34" charset="0"/>
              </a:rPr>
              <a:t>Talk to your child and ask</a:t>
            </a:r>
            <a:r>
              <a:rPr lang="en-GB" b="0" baseline="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them what they would do if someone made an inappropriate request online, give them the skills to respond and make sure they know that they can come to you.</a:t>
            </a:r>
            <a:endParaRPr lang="en-GB" b="0"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9</a:t>
            </a:fld>
            <a:endParaRPr lang="en-GB"/>
          </a:p>
        </p:txBody>
      </p:sp>
    </p:spTree>
    <p:extLst>
      <p:ext uri="{BB962C8B-B14F-4D97-AF65-F5344CB8AC3E}">
        <p14:creationId xmlns:p14="http://schemas.microsoft.com/office/powerpoint/2010/main" val="3453015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mailto:ceopeducation@nca.x.gsi.gov.uk"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117" y="9331"/>
            <a:ext cx="9139766" cy="6854825"/>
          </a:xfrm>
          <a:prstGeom prst="rect">
            <a:avLst/>
          </a:prstGeom>
        </p:spPr>
      </p:pic>
    </p:spTree>
    <p:extLst>
      <p:ext uri="{BB962C8B-B14F-4D97-AF65-F5344CB8AC3E}">
        <p14:creationId xmlns:p14="http://schemas.microsoft.com/office/powerpoint/2010/main" val="77479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4568"/>
            <a:ext cx="9143997" cy="6857998"/>
          </a:xfrm>
          <a:prstGeom prst="rect">
            <a:avLst/>
          </a:prstGeom>
        </p:spPr>
      </p:pic>
      <p:sp>
        <p:nvSpPr>
          <p:cNvPr id="19" name="Title 18">
            <a:extLst>
              <a:ext uri="{FF2B5EF4-FFF2-40B4-BE49-F238E27FC236}">
                <a16:creationId xmlns:a16="http://schemas.microsoft.com/office/drawing/2014/main" xmlns="" id="{1AFFC829-8733-4C98-B55C-7CA18AC848E4}"/>
              </a:ext>
            </a:extLst>
          </p:cNvPr>
          <p:cNvSpPr>
            <a:spLocks noGrp="1"/>
          </p:cNvSpPr>
          <p:nvPr>
            <p:ph type="title" hasCustomPrompt="1"/>
          </p:nvPr>
        </p:nvSpPr>
        <p:spPr>
          <a:xfrm>
            <a:off x="357598" y="2355524"/>
            <a:ext cx="6181928" cy="545407"/>
          </a:xfrm>
        </p:spPr>
        <p:txBody>
          <a:bodyPr>
            <a:noAutofit/>
          </a:bodyPr>
          <a:lstStyle>
            <a:lvl1pPr>
              <a:defRPr sz="3100" b="1">
                <a:solidFill>
                  <a:schemeClr val="bg1"/>
                </a:solidFill>
                <a:latin typeface="Candara" panose="020E0502030303020204" pitchFamily="34" charset="0"/>
              </a:defRPr>
            </a:lvl1pPr>
          </a:lstStyle>
          <a:p>
            <a:r>
              <a:rPr lang="en-US" dirty="0"/>
              <a:t>Divider/intro page title</a:t>
            </a:r>
            <a:endParaRPr lang="en-GB" dirty="0"/>
          </a:p>
        </p:txBody>
      </p:sp>
    </p:spTree>
    <p:extLst>
      <p:ext uri="{BB962C8B-B14F-4D97-AF65-F5344CB8AC3E}">
        <p14:creationId xmlns:p14="http://schemas.microsoft.com/office/powerpoint/2010/main" val="1855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xmlns=""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308228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D70B23-5D19-42BD-868A-EF66736674B0}"/>
              </a:ext>
            </a:extLst>
          </p:cNvPr>
          <p:cNvPicPr>
            <a:picLocks noChangeAspect="1"/>
          </p:cNvPicPr>
          <p:nvPr userDrawn="1"/>
        </p:nvPicPr>
        <p:blipFill>
          <a:blip r:embed="rId2"/>
          <a:stretch>
            <a:fillRect/>
          </a:stretch>
        </p:blipFill>
        <p:spPr>
          <a:xfrm>
            <a:off x="1" y="9331"/>
            <a:ext cx="9143998" cy="6857998"/>
          </a:xfrm>
          <a:prstGeom prst="rect">
            <a:avLst/>
          </a:prstGeom>
        </p:spPr>
      </p:pic>
      <p:sp>
        <p:nvSpPr>
          <p:cNvPr id="2" name="Title 7">
            <a:extLst>
              <a:ext uri="{FF2B5EF4-FFF2-40B4-BE49-F238E27FC236}">
                <a16:creationId xmlns:a16="http://schemas.microsoft.com/office/drawing/2014/main" xmlns="" id="{00C847AB-C3E2-4B0D-84A1-F00322F28DE7}"/>
              </a:ext>
            </a:extLst>
          </p:cNvPr>
          <p:cNvSpPr>
            <a:spLocks noGrp="1"/>
          </p:cNvSpPr>
          <p:nvPr>
            <p:ph type="title" hasCustomPrompt="1"/>
          </p:nvPr>
        </p:nvSpPr>
        <p:spPr>
          <a:xfrm>
            <a:off x="434274" y="471155"/>
            <a:ext cx="6517032"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
        <p:nvSpPr>
          <p:cNvPr id="5" name="Text Placeholder 2">
            <a:extLst>
              <a:ext uri="{FF2B5EF4-FFF2-40B4-BE49-F238E27FC236}">
                <a16:creationId xmlns:a16="http://schemas.microsoft.com/office/drawing/2014/main" xmlns="" id="{6D606291-84B3-40D2-A1E3-EF47129B75FB}"/>
              </a:ext>
            </a:extLst>
          </p:cNvPr>
          <p:cNvSpPr>
            <a:spLocks noGrp="1"/>
          </p:cNvSpPr>
          <p:nvPr>
            <p:ph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xmlns="" id="{DC78AEF5-5F09-4328-BC65-02B69276BFE6}"/>
              </a:ext>
            </a:extLst>
          </p:cNvPr>
          <p:cNvSpPr txBox="1">
            <a:spLocks/>
          </p:cNvSpPr>
          <p:nvPr userDrawn="1"/>
        </p:nvSpPr>
        <p:spPr>
          <a:xfrm>
            <a:off x="301619" y="1422472"/>
            <a:ext cx="8546428" cy="545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9445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376" y="8723"/>
            <a:ext cx="9144811" cy="6858607"/>
          </a:xfrm>
          <a:prstGeom prst="rect">
            <a:avLst/>
          </a:prstGeom>
        </p:spPr>
      </p:pic>
      <p:sp>
        <p:nvSpPr>
          <p:cNvPr id="17" name="TextBox 16"/>
          <p:cNvSpPr txBox="1"/>
          <p:nvPr userDrawn="1"/>
        </p:nvSpPr>
        <p:spPr>
          <a:xfrm>
            <a:off x="1787857" y="5189278"/>
            <a:ext cx="7219665" cy="553998"/>
          </a:xfrm>
          <a:prstGeom prst="rect">
            <a:avLst/>
          </a:prstGeom>
          <a:noFill/>
        </p:spPr>
        <p:txBody>
          <a:bodyPr wrap="square" rtlCol="0">
            <a:spAutoFit/>
          </a:bodyPr>
          <a:lstStyle/>
          <a:p>
            <a:r>
              <a:rPr lang="en-GB" sz="1500" b="0" dirty="0">
                <a:solidFill>
                  <a:schemeClr val="bg1"/>
                </a:solidFill>
                <a:latin typeface="Candara" panose="020E0502030303020204" pitchFamily="34" charset="0"/>
                <a:cs typeface="Arial" panose="020B0604020202020204" pitchFamily="34" charset="0"/>
              </a:rPr>
              <a:t>Please contact the CEOP Education team directly at </a:t>
            </a:r>
            <a:r>
              <a:rPr lang="en-GB" sz="1500" b="0" u="none" dirty="0">
                <a:solidFill>
                  <a:srgbClr val="148567"/>
                </a:solidFill>
                <a:latin typeface="Candara" panose="020E0502030303020204" pitchFamily="34" charset="0"/>
                <a:cs typeface="Arial" panose="020B0604020202020204" pitchFamily="34" charset="0"/>
                <a:hlinkClick r:id="rId3"/>
              </a:rPr>
              <a:t>ceopeducation@nca.x.gsi.gov.uk</a:t>
            </a:r>
            <a:endParaRPr lang="en-GB" sz="1500" b="0" u="none" dirty="0">
              <a:solidFill>
                <a:srgbClr val="148567"/>
              </a:solidFill>
              <a:latin typeface="Candara" panose="020E0502030303020204" pitchFamily="34" charset="0"/>
              <a:cs typeface="Arial" panose="020B0604020202020204" pitchFamily="34" charset="0"/>
            </a:endParaRPr>
          </a:p>
          <a:p>
            <a:r>
              <a:rPr lang="en-GB" sz="1500" b="0" dirty="0">
                <a:solidFill>
                  <a:schemeClr val="bg1"/>
                </a:solidFill>
                <a:latin typeface="Candara" panose="020E0502030303020204" pitchFamily="34" charset="0"/>
                <a:cs typeface="Arial" panose="020B0604020202020204" pitchFamily="34" charset="0"/>
              </a:rPr>
              <a:t>If you have any queries or feedback on the training you have received.</a:t>
            </a:r>
          </a:p>
        </p:txBody>
      </p:sp>
    </p:spTree>
    <p:extLst>
      <p:ext uri="{BB962C8B-B14F-4D97-AF65-F5344CB8AC3E}">
        <p14:creationId xmlns:p14="http://schemas.microsoft.com/office/powerpoint/2010/main" val="945673701"/>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619" y="1422472"/>
            <a:ext cx="8546428" cy="5454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620" y="2047875"/>
            <a:ext cx="8546427" cy="4129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94368162"/>
      </p:ext>
    </p:extLst>
  </p:cSld>
  <p:clrMap bg1="lt1" tx1="dk1" bg2="lt2" tx2="dk2" accent1="accent1" accent2="accent2" accent3="accent3" accent4="accent4" accent5="accent5" accent6="accent6" hlink="hlink" folHlink="folHlink"/>
  <p:sldLayoutIdLst>
    <p:sldLayoutId id="2147483657" r:id="rId1"/>
    <p:sldLayoutId id="2147483682" r:id="rId2"/>
    <p:sldLayoutId id="2147483665" r:id="rId3"/>
    <p:sldLayoutId id="2147483685" r:id="rId4"/>
    <p:sldLayoutId id="2147483684" r:id="rId5"/>
  </p:sldLayoutIdLst>
  <p:txStyles>
    <p:title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7"/>
        </a:buBlip>
        <a:defRPr sz="1600" b="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SzPct val="80000"/>
        <a:buFontTx/>
        <a:buBlip>
          <a:blip r:embed="rId7"/>
        </a:buBlip>
        <a:defRPr sz="1600" b="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B22372B-B462-489D-9070-41D034CC4E15}"/>
              </a:ext>
            </a:extLst>
          </p:cNvPr>
          <p:cNvSpPr txBox="1"/>
          <p:nvPr/>
        </p:nvSpPr>
        <p:spPr>
          <a:xfrm>
            <a:off x="109245" y="2019058"/>
            <a:ext cx="9322990" cy="1200329"/>
          </a:xfrm>
          <a:prstGeom prst="rect">
            <a:avLst/>
          </a:prstGeom>
          <a:noFill/>
        </p:spPr>
        <p:txBody>
          <a:bodyPr wrap="square" rtlCol="0">
            <a:spAutoFit/>
          </a:bodyPr>
          <a:lstStyle/>
          <a:p>
            <a:r>
              <a:rPr lang="en-GB" sz="3600" b="1" dirty="0" err="1" smtClean="0">
                <a:solidFill>
                  <a:schemeClr val="bg1"/>
                </a:solidFill>
                <a:latin typeface="Candara" panose="020E0502030303020204" pitchFamily="34" charset="0"/>
                <a:cs typeface="Arial" panose="020B0604020202020204" pitchFamily="34" charset="0"/>
              </a:rPr>
              <a:t>Thinkuknow</a:t>
            </a:r>
            <a:r>
              <a:rPr lang="en-GB" sz="3600" b="1" dirty="0" smtClean="0">
                <a:solidFill>
                  <a:schemeClr val="bg1"/>
                </a:solidFill>
                <a:latin typeface="Candara" panose="020E0502030303020204" pitchFamily="34" charset="0"/>
                <a:cs typeface="Arial" panose="020B0604020202020204" pitchFamily="34" charset="0"/>
              </a:rPr>
              <a:t> parents and carers presentation</a:t>
            </a:r>
          </a:p>
          <a:p>
            <a:r>
              <a:rPr lang="en-GB" sz="3600" b="1" dirty="0" smtClean="0">
                <a:solidFill>
                  <a:schemeClr val="bg1"/>
                </a:solidFill>
                <a:latin typeface="Candara" panose="020E0502030303020204" pitchFamily="34" charset="0"/>
                <a:cs typeface="Arial" panose="020B0604020202020204" pitchFamily="34" charset="0"/>
              </a:rPr>
              <a:t>			(secondary)</a:t>
            </a:r>
            <a:endParaRPr lang="en-GB" sz="3600" b="1" dirty="0">
              <a:solidFill>
                <a:schemeClr val="bg1"/>
              </a:solidFill>
              <a:latin typeface="Candara" panose="020E0502030303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AB22372B-B462-489D-9070-41D034CC4E15}"/>
              </a:ext>
            </a:extLst>
          </p:cNvPr>
          <p:cNvSpPr txBox="1"/>
          <p:nvPr/>
        </p:nvSpPr>
        <p:spPr>
          <a:xfrm>
            <a:off x="1230253" y="3391554"/>
            <a:ext cx="6486797" cy="1200329"/>
          </a:xfrm>
          <a:prstGeom prst="rect">
            <a:avLst/>
          </a:prstGeom>
          <a:noFill/>
        </p:spPr>
        <p:txBody>
          <a:bodyPr wrap="square" rtlCol="0">
            <a:spAutoFit/>
          </a:bodyPr>
          <a:lstStyle/>
          <a:p>
            <a:pPr algn="ctr"/>
            <a:r>
              <a:rPr lang="en-GB" sz="2400" dirty="0" smtClean="0">
                <a:solidFill>
                  <a:schemeClr val="bg1"/>
                </a:solidFill>
                <a:latin typeface="Candara" panose="020E0502030303020204" pitchFamily="34" charset="0"/>
                <a:cs typeface="Arial" panose="020B0604020202020204" pitchFamily="34" charset="0"/>
              </a:rPr>
              <a:t>Protect your children from sexual abuse online</a:t>
            </a:r>
          </a:p>
          <a:p>
            <a:pPr algn="ctr"/>
            <a:endParaRPr lang="en-GB" sz="2400" dirty="0">
              <a:solidFill>
                <a:schemeClr val="bg1"/>
              </a:solidFill>
              <a:latin typeface="Candara" panose="020E0502030303020204" pitchFamily="34" charset="0"/>
              <a:cs typeface="Arial" panose="020B0604020202020204" pitchFamily="34" charset="0"/>
            </a:endParaRPr>
          </a:p>
          <a:p>
            <a:pPr algn="ctr"/>
            <a:r>
              <a:rPr lang="en-GB" sz="2400" dirty="0" smtClean="0">
                <a:solidFill>
                  <a:schemeClr val="bg1"/>
                </a:solidFill>
                <a:latin typeface="Candara" panose="020E0502030303020204" pitchFamily="34" charset="0"/>
                <a:cs typeface="Arial" panose="020B0604020202020204" pitchFamily="34" charset="0"/>
              </a:rPr>
              <a:t>www.thinkuknow.co.uk/parents</a:t>
            </a:r>
            <a:endParaRPr lang="en-GB" sz="2400" dirty="0">
              <a:solidFill>
                <a:schemeClr val="bg1"/>
              </a:solidFill>
              <a:latin typeface="Candara" panose="020E0502030303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365" y="4985125"/>
            <a:ext cx="689505" cy="19001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85" y="4899547"/>
            <a:ext cx="609118" cy="194917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982" y="5047262"/>
            <a:ext cx="973567" cy="18014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2344" y="5021533"/>
            <a:ext cx="560942" cy="1827193"/>
          </a:xfrm>
          <a:prstGeom prst="rect">
            <a:avLst/>
          </a:prstGeom>
        </p:spPr>
      </p:pic>
    </p:spTree>
    <p:extLst>
      <p:ext uri="{BB962C8B-B14F-4D97-AF65-F5344CB8AC3E}">
        <p14:creationId xmlns:p14="http://schemas.microsoft.com/office/powerpoint/2010/main" val="104253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WhoisSam</a:t>
            </a:r>
            <a:r>
              <a:rPr lang="en-GB" dirty="0" smtClean="0"/>
              <a:t>?</a:t>
            </a:r>
            <a:endParaRPr lang="en-GB" dirty="0"/>
          </a:p>
        </p:txBody>
      </p:sp>
      <p:pic>
        <p:nvPicPr>
          <p:cNvPr id="3" name="Picture 2"/>
          <p:cNvPicPr>
            <a:picLocks noChangeAspect="1"/>
          </p:cNvPicPr>
          <p:nvPr/>
        </p:nvPicPr>
        <p:blipFill rotWithShape="1">
          <a:blip r:embed="rId3"/>
          <a:srcRect t="18506" b="14827"/>
          <a:stretch/>
        </p:blipFill>
        <p:spPr>
          <a:xfrm>
            <a:off x="0" y="1296536"/>
            <a:ext cx="9143997" cy="4572001"/>
          </a:xfrm>
          <a:prstGeom prst="rect">
            <a:avLst/>
          </a:prstGeom>
        </p:spPr>
      </p:pic>
    </p:spTree>
    <p:extLst>
      <p:ext uri="{BB962C8B-B14F-4D97-AF65-F5344CB8AC3E}">
        <p14:creationId xmlns:p14="http://schemas.microsoft.com/office/powerpoint/2010/main" val="3268974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C778B413-F26D-4BEE-85A6-84AE354B2F59}"/>
              </a:ext>
            </a:extLst>
          </p:cNvPr>
          <p:cNvSpPr>
            <a:spLocks noGrp="1"/>
          </p:cNvSpPr>
          <p:nvPr>
            <p:ph type="title"/>
          </p:nvPr>
        </p:nvSpPr>
        <p:spPr>
          <a:xfrm>
            <a:off x="469181" y="368490"/>
            <a:ext cx="6517032" cy="532262"/>
          </a:xfrm>
        </p:spPr>
        <p:txBody>
          <a:bodyPr/>
          <a:lstStyle/>
          <a:p>
            <a:r>
              <a:rPr lang="en-GB" dirty="0" smtClean="0"/>
              <a:t>What can you do? </a:t>
            </a:r>
            <a:endParaRPr lang="en-GB" dirty="0"/>
          </a:p>
        </p:txBody>
      </p:sp>
      <p:sp>
        <p:nvSpPr>
          <p:cNvPr id="5" name="Rectangle 4"/>
          <p:cNvSpPr/>
          <p:nvPr/>
        </p:nvSpPr>
        <p:spPr>
          <a:xfrm>
            <a:off x="214346" y="1134379"/>
            <a:ext cx="8697642" cy="3039807"/>
          </a:xfrm>
          <a:prstGeom prst="rect">
            <a:avLst/>
          </a:prstGeom>
        </p:spPr>
        <p:txBody>
          <a:bodyPr wrap="square">
            <a:spAutoFit/>
          </a:bodyPr>
          <a:lstStyle/>
          <a:p>
            <a:pPr marL="342900" indent="-342900" fontAlgn="auto">
              <a:lnSpc>
                <a:spcPct val="90000"/>
              </a:lnSpc>
              <a:spcBef>
                <a:spcPts val="1000"/>
              </a:spcBef>
              <a:spcAft>
                <a:spcPts val="0"/>
              </a:spcAft>
              <a:buFont typeface="Arial" panose="020B0604020202020204" pitchFamily="34" charset="0"/>
              <a:buChar char="•"/>
            </a:pPr>
            <a:r>
              <a:rPr lang="en-GB" sz="2000" dirty="0">
                <a:latin typeface="Candara" panose="020E0502030303020204" pitchFamily="34" charset="0"/>
                <a:ea typeface="Verdana" panose="020B0604030504040204" pitchFamily="34" charset="0"/>
                <a:cs typeface="Verdana" panose="020B0604030504040204" pitchFamily="34" charset="0"/>
              </a:rPr>
              <a:t>Talk to your </a:t>
            </a:r>
            <a:r>
              <a:rPr lang="en-GB" sz="2000" dirty="0" smtClean="0">
                <a:latin typeface="Candara" panose="020E0502030303020204" pitchFamily="34" charset="0"/>
                <a:ea typeface="Verdana" panose="020B0604030504040204" pitchFamily="34" charset="0"/>
                <a:cs typeface="Verdana" panose="020B0604030504040204" pitchFamily="34" charset="0"/>
              </a:rPr>
              <a:t>child about </a:t>
            </a:r>
            <a:r>
              <a:rPr lang="en-GB" sz="2000" dirty="0">
                <a:latin typeface="Candara" panose="020E0502030303020204" pitchFamily="34" charset="0"/>
                <a:ea typeface="Verdana" panose="020B0604030504040204" pitchFamily="34" charset="0"/>
                <a:cs typeface="Verdana" panose="020B0604030504040204" pitchFamily="34" charset="0"/>
              </a:rPr>
              <a:t>their life </a:t>
            </a:r>
            <a:r>
              <a:rPr lang="en-GB" sz="2000" dirty="0" smtClean="0">
                <a:latin typeface="Candara" panose="020E0502030303020204" pitchFamily="34" charset="0"/>
                <a:ea typeface="Verdana" panose="020B0604030504040204" pitchFamily="34" charset="0"/>
                <a:cs typeface="Verdana" panose="020B0604030504040204" pitchFamily="34" charset="0"/>
              </a:rPr>
              <a:t>online.</a:t>
            </a:r>
          </a:p>
          <a:p>
            <a:pPr marL="342900" indent="-342900" fontAlgn="auto">
              <a:lnSpc>
                <a:spcPct val="90000"/>
              </a:lnSpc>
              <a:spcBef>
                <a:spcPts val="1000"/>
              </a:spcBef>
              <a:spcAft>
                <a:spcPts val="0"/>
              </a:spcAft>
              <a:buFont typeface="Arial" panose="020B0604020202020204" pitchFamily="34" charset="0"/>
              <a:buChar char="•"/>
            </a:pPr>
            <a:endParaRPr lang="en-GB" sz="2000" dirty="0" smtClean="0">
              <a:latin typeface="Candara" panose="020E0502030303020204" pitchFamily="34" charset="0"/>
              <a:ea typeface="Verdana" panose="020B0604030504040204" pitchFamily="34" charset="0"/>
              <a:cs typeface="Verdana" panose="020B0604030504040204" pitchFamily="34" charset="0"/>
            </a:endParaRPr>
          </a:p>
          <a:p>
            <a:pPr marL="342900" indent="-342900">
              <a:lnSpc>
                <a:spcPct val="90000"/>
              </a:lnSpc>
              <a:spcBef>
                <a:spcPts val="1000"/>
              </a:spcBef>
              <a:buFont typeface="Arial" panose="020B0604020202020204" pitchFamily="34" charset="0"/>
              <a:buChar char="•"/>
            </a:pPr>
            <a:r>
              <a:rPr lang="en-GB" sz="2000" dirty="0">
                <a:latin typeface="Candara" panose="020E0502030303020204" pitchFamily="34" charset="0"/>
                <a:ea typeface="Verdana" panose="020B0604030504040204" pitchFamily="34" charset="0"/>
                <a:cs typeface="Verdana" panose="020B0604030504040204" pitchFamily="34" charset="0"/>
              </a:rPr>
              <a:t>Make sure your </a:t>
            </a:r>
            <a:r>
              <a:rPr lang="en-GB" sz="2000" dirty="0" smtClean="0">
                <a:latin typeface="Candara" panose="020E0502030303020204" pitchFamily="34" charset="0"/>
                <a:ea typeface="Verdana" panose="020B0604030504040204" pitchFamily="34" charset="0"/>
                <a:cs typeface="Verdana" panose="020B0604030504040204" pitchFamily="34" charset="0"/>
              </a:rPr>
              <a:t>child knows that they will never be blamed.</a:t>
            </a:r>
          </a:p>
          <a:p>
            <a:pPr marL="342900" indent="-342900">
              <a:lnSpc>
                <a:spcPct val="90000"/>
              </a:lnSpc>
              <a:spcBef>
                <a:spcPts val="1000"/>
              </a:spcBef>
              <a:buFont typeface="Arial" panose="020B0604020202020204" pitchFamily="34" charset="0"/>
              <a:buChar char="•"/>
            </a:pPr>
            <a:endParaRPr lang="en-GB" sz="2000" dirty="0">
              <a:latin typeface="Candara" panose="020E0502030303020204" pitchFamily="34" charset="0"/>
              <a:ea typeface="Verdana" panose="020B0604030504040204" pitchFamily="34" charset="0"/>
              <a:cs typeface="Verdana" panose="020B0604030504040204" pitchFamily="34" charset="0"/>
            </a:endParaRPr>
          </a:p>
          <a:p>
            <a:pPr marL="342900" indent="-342900">
              <a:lnSpc>
                <a:spcPct val="90000"/>
              </a:lnSpc>
              <a:spcBef>
                <a:spcPts val="1000"/>
              </a:spcBef>
              <a:buFont typeface="Arial" panose="020B0604020202020204" pitchFamily="34" charset="0"/>
              <a:buChar char="•"/>
            </a:pPr>
            <a:r>
              <a:rPr lang="en-GB" sz="2000" dirty="0" smtClean="0">
                <a:latin typeface="Candara" panose="020E0502030303020204" pitchFamily="34" charset="0"/>
                <a:ea typeface="Verdana" panose="020B0604030504040204" pitchFamily="34" charset="0"/>
                <a:cs typeface="Verdana" panose="020B0604030504040204" pitchFamily="34" charset="0"/>
              </a:rPr>
              <a:t>Don’t threaten to ban technology.</a:t>
            </a:r>
          </a:p>
          <a:p>
            <a:pPr lvl="0" fontAlgn="auto">
              <a:lnSpc>
                <a:spcPct val="90000"/>
              </a:lnSpc>
              <a:spcBef>
                <a:spcPts val="1000"/>
              </a:spcBef>
              <a:spcAft>
                <a:spcPts val="0"/>
              </a:spcAft>
            </a:pPr>
            <a:endParaRPr lang="en-GB"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2000" dirty="0"/>
          </a:p>
          <a:p>
            <a:pPr lvl="0" fontAlgn="auto">
              <a:lnSpc>
                <a:spcPct val="90000"/>
              </a:lnSpc>
              <a:spcBef>
                <a:spcPts val="1000"/>
              </a:spcBef>
              <a:spcAft>
                <a:spcPts val="0"/>
              </a:spcAft>
            </a:pPr>
            <a:endParaRPr lang="en-GB" sz="2000" dirty="0">
              <a:solidFill>
                <a:prstClr val="black"/>
              </a:solidFill>
              <a:latin typeface="+mn-lt"/>
              <a:cs typeface="+mn-cs"/>
            </a:endParaRPr>
          </a:p>
        </p:txBody>
      </p:sp>
      <p:sp>
        <p:nvSpPr>
          <p:cNvPr id="6" name="Title 1">
            <a:extLst>
              <a:ext uri="{FF2B5EF4-FFF2-40B4-BE49-F238E27FC236}">
                <a16:creationId xmlns:a16="http://schemas.microsoft.com/office/drawing/2014/main" xmlns="" id="{C778B413-F26D-4BEE-85A6-84AE354B2F59}"/>
              </a:ext>
            </a:extLst>
          </p:cNvPr>
          <p:cNvSpPr txBox="1">
            <a:spLocks/>
          </p:cNvSpPr>
          <p:nvPr/>
        </p:nvSpPr>
        <p:spPr>
          <a:xfrm>
            <a:off x="398363" y="3564899"/>
            <a:ext cx="6517032" cy="532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Practical steps you can take</a:t>
            </a:r>
            <a:endParaRPr lang="en-GB" dirty="0"/>
          </a:p>
        </p:txBody>
      </p:sp>
      <p:sp>
        <p:nvSpPr>
          <p:cNvPr id="2" name="Rectangle 1"/>
          <p:cNvSpPr/>
          <p:nvPr/>
        </p:nvSpPr>
        <p:spPr>
          <a:xfrm>
            <a:off x="234586" y="4405689"/>
            <a:ext cx="5879607" cy="1328569"/>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andara" panose="020E0502030303020204" pitchFamily="34" charset="0"/>
                <a:ea typeface="Verdana" panose="020B0604030504040204" pitchFamily="34" charset="0"/>
                <a:cs typeface="Verdana" panose="020B0604030504040204" pitchFamily="34" charset="0"/>
              </a:rPr>
              <a:t>Direct your child to age appropriate information about </a:t>
            </a:r>
            <a:r>
              <a:rPr lang="en-GB" sz="2000" dirty="0" smtClean="0">
                <a:latin typeface="Candara" panose="020E0502030303020204" pitchFamily="34" charset="0"/>
                <a:ea typeface="Verdana" panose="020B0604030504040204" pitchFamily="34" charset="0"/>
                <a:cs typeface="Verdana" panose="020B0604030504040204" pitchFamily="34" charset="0"/>
              </a:rPr>
              <a:t>relationships and sex .</a:t>
            </a:r>
          </a:p>
          <a:p>
            <a:pPr marL="342900" lvl="0" indent="-342900">
              <a:lnSpc>
                <a:spcPct val="90000"/>
              </a:lnSpc>
              <a:spcBef>
                <a:spcPts val="1000"/>
              </a:spcBef>
              <a:buFont typeface="Arial" panose="020B0604020202020204" pitchFamily="34" charset="0"/>
              <a:buChar char="•"/>
            </a:pPr>
            <a:r>
              <a:rPr lang="en-GB" sz="2000" dirty="0" smtClean="0">
                <a:solidFill>
                  <a:prstClr val="black"/>
                </a:solidFill>
                <a:latin typeface="Candara" panose="020E0502030303020204" pitchFamily="34" charset="0"/>
                <a:ea typeface="Verdana" panose="020B0604030504040204" pitchFamily="34" charset="0"/>
                <a:cs typeface="Verdana" panose="020B0604030504040204" pitchFamily="34" charset="0"/>
              </a:rPr>
              <a:t>Report </a:t>
            </a:r>
            <a:r>
              <a:rPr lang="en-GB" sz="2000" dirty="0">
                <a:solidFill>
                  <a:prstClr val="black"/>
                </a:solidFill>
                <a:latin typeface="Candara" panose="020E0502030303020204" pitchFamily="34" charset="0"/>
                <a:ea typeface="Verdana" panose="020B0604030504040204" pitchFamily="34" charset="0"/>
                <a:cs typeface="Verdana" panose="020B0604030504040204" pitchFamily="34" charset="0"/>
              </a:rPr>
              <a:t>any concerns to local police, CEOP or the </a:t>
            </a:r>
            <a:r>
              <a:rPr lang="en-GB" sz="2000" dirty="0" smtClean="0">
                <a:solidFill>
                  <a:prstClr val="black"/>
                </a:solidFill>
                <a:latin typeface="Candara" panose="020E0502030303020204" pitchFamily="34" charset="0"/>
                <a:ea typeface="Verdana" panose="020B0604030504040204" pitchFamily="34" charset="0"/>
                <a:cs typeface="Verdana" panose="020B0604030504040204" pitchFamily="34" charset="0"/>
              </a:rPr>
              <a:t>NSPCC.</a:t>
            </a:r>
            <a:endParaRPr lang="en-GB" sz="2000" dirty="0">
              <a:solidFill>
                <a:prstClr val="black"/>
              </a:solidFill>
              <a:latin typeface="Candara" panose="020E0502030303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82" y="3152633"/>
            <a:ext cx="1197002" cy="32822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144" y="3790958"/>
            <a:ext cx="919375" cy="2643960"/>
          </a:xfrm>
          <a:prstGeom prst="rect">
            <a:avLst/>
          </a:prstGeom>
        </p:spPr>
      </p:pic>
    </p:spTree>
    <p:extLst>
      <p:ext uri="{BB962C8B-B14F-4D97-AF65-F5344CB8AC3E}">
        <p14:creationId xmlns:p14="http://schemas.microsoft.com/office/powerpoint/2010/main" val="806977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8820CA-2762-44F7-95F9-42504CA235B0}"/>
              </a:ext>
            </a:extLst>
          </p:cNvPr>
          <p:cNvSpPr>
            <a:spLocks noGrp="1"/>
          </p:cNvSpPr>
          <p:nvPr>
            <p:ph type="title"/>
          </p:nvPr>
        </p:nvSpPr>
        <p:spPr>
          <a:xfrm>
            <a:off x="274459" y="40940"/>
            <a:ext cx="6972501" cy="913152"/>
          </a:xfrm>
        </p:spPr>
        <p:txBody>
          <a:bodyPr/>
          <a:lstStyle/>
          <a:p>
            <a:pPr lvl="0"/>
            <a:r>
              <a:rPr lang="en-GB" dirty="0" err="1" smtClean="0"/>
              <a:t>Thinkuknow</a:t>
            </a:r>
            <a:r>
              <a:rPr lang="en-GB" dirty="0" smtClean="0"/>
              <a:t> teen websites </a:t>
            </a:r>
            <a:endParaRPr lang="en-GB" dirty="0"/>
          </a:p>
        </p:txBody>
      </p:sp>
      <p:pic>
        <p:nvPicPr>
          <p:cNvPr id="1029" name="Picture 5" descr="image.png"/>
          <p:cNvPicPr>
            <a:picLocks noChangeAspect="1" noChangeArrowheads="1"/>
          </p:cNvPicPr>
          <p:nvPr/>
        </p:nvPicPr>
        <p:blipFill rotWithShape="1">
          <a:blip r:embed="rId3">
            <a:extLst>
              <a:ext uri="{28A0092B-C50C-407E-A947-70E740481C1C}">
                <a14:useLocalDpi xmlns:a14="http://schemas.microsoft.com/office/drawing/2010/main" val="0"/>
              </a:ext>
            </a:extLst>
          </a:blip>
          <a:srcRect l="2936" t="12066" r="5142" b="6927"/>
          <a:stretch/>
        </p:blipFill>
        <p:spPr bwMode="auto">
          <a:xfrm>
            <a:off x="327546" y="1146412"/>
            <a:ext cx="5967112" cy="296156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6" descr="image.png"/>
          <p:cNvPicPr>
            <a:picLocks noChangeAspect="1" noChangeArrowheads="1"/>
          </p:cNvPicPr>
          <p:nvPr/>
        </p:nvPicPr>
        <p:blipFill rotWithShape="1">
          <a:blip r:embed="rId4">
            <a:extLst>
              <a:ext uri="{28A0092B-C50C-407E-A947-70E740481C1C}">
                <a14:useLocalDpi xmlns:a14="http://schemas.microsoft.com/office/drawing/2010/main" val="0"/>
              </a:ext>
            </a:extLst>
          </a:blip>
          <a:srcRect l="4233" t="11428" r="2564" b="6886"/>
          <a:stretch/>
        </p:blipFill>
        <p:spPr bwMode="auto">
          <a:xfrm>
            <a:off x="3107801" y="3275463"/>
            <a:ext cx="5858779" cy="28919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88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8820CA-2762-44F7-95F9-42504CA235B0}"/>
              </a:ext>
            </a:extLst>
          </p:cNvPr>
          <p:cNvSpPr>
            <a:spLocks noGrp="1"/>
          </p:cNvSpPr>
          <p:nvPr>
            <p:ph type="title"/>
          </p:nvPr>
        </p:nvSpPr>
        <p:spPr>
          <a:xfrm>
            <a:off x="274459" y="40940"/>
            <a:ext cx="6972501" cy="913152"/>
          </a:xfrm>
        </p:spPr>
        <p:txBody>
          <a:bodyPr/>
          <a:lstStyle/>
          <a:p>
            <a:pPr lvl="0"/>
            <a:r>
              <a:rPr lang="en-GB" dirty="0" smtClean="0"/>
              <a:t>Resources for </a:t>
            </a:r>
            <a:r>
              <a:rPr lang="en-GB" dirty="0"/>
              <a:t>Parents and </a:t>
            </a:r>
            <a:r>
              <a:rPr lang="en-GB" dirty="0" smtClean="0"/>
              <a:t>Carers </a:t>
            </a:r>
            <a:endParaRPr lang="en-GB" dirty="0"/>
          </a:p>
        </p:txBody>
      </p:sp>
      <p:pic>
        <p:nvPicPr>
          <p:cNvPr id="1026" name="Picture 2" descr="image.png"/>
          <p:cNvPicPr>
            <a:picLocks noChangeAspect="1" noChangeArrowheads="1"/>
          </p:cNvPicPr>
          <p:nvPr/>
        </p:nvPicPr>
        <p:blipFill rotWithShape="1">
          <a:blip r:embed="rId3">
            <a:extLst>
              <a:ext uri="{28A0092B-C50C-407E-A947-70E740481C1C}">
                <a14:useLocalDpi xmlns:a14="http://schemas.microsoft.com/office/drawing/2010/main" val="0"/>
              </a:ext>
            </a:extLst>
          </a:blip>
          <a:srcRect t="10580" r="2344" b="11035"/>
          <a:stretch/>
        </p:blipFill>
        <p:spPr bwMode="auto">
          <a:xfrm>
            <a:off x="3697028" y="1081161"/>
            <a:ext cx="4148920" cy="1875539"/>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10" t="7218" r="6186" b="21839"/>
          <a:stretch/>
        </p:blipFill>
        <p:spPr bwMode="auto">
          <a:xfrm>
            <a:off x="3931887" y="4441972"/>
            <a:ext cx="4148920" cy="1899973"/>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16" y="4219619"/>
            <a:ext cx="3627445" cy="204043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676" y="953083"/>
            <a:ext cx="3179928" cy="178871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030" y="2370723"/>
            <a:ext cx="3286926" cy="1848896"/>
          </a:xfrm>
          <a:prstGeom prst="rect">
            <a:avLst/>
          </a:prstGeom>
        </p:spPr>
      </p:pic>
      <p:pic>
        <p:nvPicPr>
          <p:cNvPr id="3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045" t="8500" r="8779" b="18288"/>
          <a:stretch/>
        </p:blipFill>
        <p:spPr bwMode="auto">
          <a:xfrm>
            <a:off x="4873594" y="2782737"/>
            <a:ext cx="4148920" cy="1875539"/>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87770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8820CA-2762-44F7-95F9-42504CA235B0}"/>
              </a:ext>
            </a:extLst>
          </p:cNvPr>
          <p:cNvSpPr>
            <a:spLocks noGrp="1"/>
          </p:cNvSpPr>
          <p:nvPr>
            <p:ph type="title"/>
          </p:nvPr>
        </p:nvSpPr>
        <p:spPr>
          <a:xfrm>
            <a:off x="267538" y="122826"/>
            <a:ext cx="6972501" cy="913152"/>
          </a:xfrm>
        </p:spPr>
        <p:txBody>
          <a:bodyPr/>
          <a:lstStyle/>
          <a:p>
            <a:pPr lvl="0"/>
            <a:r>
              <a:rPr lang="en-GB" dirty="0" smtClean="0"/>
              <a:t>www.parentinfo.org</a:t>
            </a:r>
            <a:endParaRPr lang="en-GB" dirty="0"/>
          </a:p>
        </p:txBody>
      </p:sp>
      <p:pic>
        <p:nvPicPr>
          <p:cNvPr id="1026" name="Picture 2" descr="ii_jkts2mc41_16538c01b3aaddcb"/>
          <p:cNvPicPr>
            <a:picLocks noChangeAspect="1" noChangeArrowheads="1"/>
          </p:cNvPicPr>
          <p:nvPr/>
        </p:nvPicPr>
        <p:blipFill rotWithShape="1">
          <a:blip r:embed="rId3">
            <a:extLst>
              <a:ext uri="{28A0092B-C50C-407E-A947-70E740481C1C}">
                <a14:useLocalDpi xmlns:a14="http://schemas.microsoft.com/office/drawing/2010/main" val="0"/>
              </a:ext>
            </a:extLst>
          </a:blip>
          <a:srcRect l="4352" t="10397" r="1864" b="6422"/>
          <a:stretch/>
        </p:blipFill>
        <p:spPr bwMode="auto">
          <a:xfrm>
            <a:off x="351231" y="1487606"/>
            <a:ext cx="8437927" cy="4203509"/>
          </a:xfrm>
          <a:prstGeom prst="rect">
            <a:avLst/>
          </a:prstGeom>
          <a:noFill/>
          <a:ln w="1587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13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0E3B3-F1BC-4BEB-9D7B-F1D030C6C076}"/>
              </a:ext>
            </a:extLst>
          </p:cNvPr>
          <p:cNvSpPr>
            <a:spLocks noGrp="1"/>
          </p:cNvSpPr>
          <p:nvPr>
            <p:ph type="title"/>
          </p:nvPr>
        </p:nvSpPr>
        <p:spPr>
          <a:xfrm>
            <a:off x="339966" y="330821"/>
            <a:ext cx="6811462" cy="691723"/>
          </a:xfrm>
        </p:spPr>
        <p:txBody>
          <a:bodyPr>
            <a:normAutofit fontScale="90000"/>
          </a:bodyPr>
          <a:lstStyle/>
          <a:p>
            <a:r>
              <a:rPr lang="en-GB" dirty="0" smtClean="0"/>
              <a:t>Reporting to NCA-CEOP – www.ceop.police.uk</a:t>
            </a:r>
            <a:endParaRPr lang="en-GB" dirty="0"/>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394556" y="4082411"/>
            <a:ext cx="6047187" cy="1786220"/>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654713" y="1260709"/>
            <a:ext cx="4938795" cy="2453208"/>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xmlns="" id="{AA2EE182-1057-41A7-B599-F1124D1C6BD3}"/>
              </a:ext>
            </a:extLst>
          </p:cNvPr>
          <p:cNvPicPr>
            <a:picLocks noChangeAspect="1"/>
          </p:cNvPicPr>
          <p:nvPr/>
        </p:nvPicPr>
        <p:blipFill>
          <a:blip r:embed="rId5"/>
          <a:stretch>
            <a:fillRect/>
          </a:stretch>
        </p:blipFill>
        <p:spPr>
          <a:xfrm>
            <a:off x="5322626" y="547636"/>
            <a:ext cx="4080681" cy="4080681"/>
          </a:xfrm>
          <a:prstGeom prst="rect">
            <a:avLst/>
          </a:prstGeom>
        </p:spPr>
      </p:pic>
    </p:spTree>
    <p:extLst>
      <p:ext uri="{BB962C8B-B14F-4D97-AF65-F5344CB8AC3E}">
        <p14:creationId xmlns:p14="http://schemas.microsoft.com/office/powerpoint/2010/main" val="784950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7335" y="1645745"/>
            <a:ext cx="700523" cy="5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g813560" descr="bc5ec168-f8f3-40e8-846e-261ea65962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284" y="2379376"/>
            <a:ext cx="554624" cy="55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37858" y="1741273"/>
            <a:ext cx="1470867" cy="400110"/>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@CEOPUK</a:t>
            </a:r>
            <a:endParaRPr lang="en-GB" sz="2000" b="1" dirty="0">
              <a:solidFill>
                <a:schemeClr val="bg1"/>
              </a:solidFill>
              <a:latin typeface="Calibri"/>
              <a:cs typeface="Arial" charset="0"/>
            </a:endParaRPr>
          </a:p>
        </p:txBody>
      </p:sp>
      <p:sp>
        <p:nvSpPr>
          <p:cNvPr id="6" name="TextBox 5"/>
          <p:cNvSpPr txBox="1"/>
          <p:nvPr/>
        </p:nvSpPr>
        <p:spPr>
          <a:xfrm>
            <a:off x="4237858" y="2506629"/>
            <a:ext cx="3775605" cy="400110"/>
          </a:xfrm>
          <a:prstGeom prst="rect">
            <a:avLst/>
          </a:prstGeom>
          <a:noFill/>
        </p:spPr>
        <p:txBody>
          <a:bodyPr wrap="square" rtlCol="0">
            <a:spAutoFit/>
          </a:bodyPr>
          <a:lstStyle/>
          <a:p>
            <a:pPr fontAlgn="base">
              <a:spcBef>
                <a:spcPct val="0"/>
              </a:spcBef>
              <a:spcAft>
                <a:spcPct val="0"/>
              </a:spcAft>
            </a:pPr>
            <a:r>
              <a:rPr lang="en-GB" sz="2000" b="1" dirty="0" smtClean="0">
                <a:solidFill>
                  <a:prstClr val="black"/>
                </a:solidFill>
                <a:latin typeface="Calibri"/>
                <a:cs typeface="Arial" charset="0"/>
              </a:rPr>
              <a:t> </a:t>
            </a:r>
            <a:r>
              <a:rPr lang="en-GB" sz="2000" b="1" dirty="0" err="1" smtClean="0">
                <a:solidFill>
                  <a:schemeClr val="bg1"/>
                </a:solidFill>
                <a:latin typeface="Calibri"/>
                <a:cs typeface="Arial" charset="0"/>
              </a:rPr>
              <a:t>ClickCEOP</a:t>
            </a:r>
            <a:endParaRPr lang="en-GB" sz="2000" b="1" dirty="0">
              <a:solidFill>
                <a:schemeClr val="bg1"/>
              </a:solidFill>
              <a:latin typeface="Calibri"/>
              <a:cs typeface="Arial" charset="0"/>
            </a:endParaRPr>
          </a:p>
        </p:txBody>
      </p:sp>
      <p:pic>
        <p:nvPicPr>
          <p:cNvPr id="7" name="Picture 3" descr="H:\Thinkuknow logo 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611" y="3157123"/>
            <a:ext cx="790285" cy="790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CEOP logo colour CMYK outlined EP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0801" y="4097534"/>
            <a:ext cx="709905" cy="8995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20707" y="3239522"/>
            <a:ext cx="5040560" cy="707886"/>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www.thinkuknow.co.uk</a:t>
            </a:r>
          </a:p>
          <a:p>
            <a:pPr fontAlgn="base">
              <a:spcBef>
                <a:spcPct val="0"/>
              </a:spcBef>
              <a:spcAft>
                <a:spcPct val="0"/>
              </a:spcAft>
            </a:pPr>
            <a:r>
              <a:rPr lang="en-GB" sz="2000" b="1" dirty="0" smtClean="0">
                <a:solidFill>
                  <a:schemeClr val="bg1"/>
                </a:solidFill>
                <a:latin typeface="Calibri"/>
                <a:cs typeface="Arial" charset="0"/>
              </a:rPr>
              <a:t>www.thinkuknow.co.uk/parents</a:t>
            </a:r>
            <a:endParaRPr lang="en-GB" sz="2000" b="1" dirty="0">
              <a:solidFill>
                <a:schemeClr val="bg1"/>
              </a:solidFill>
              <a:latin typeface="Calibri"/>
              <a:cs typeface="Arial" charset="0"/>
            </a:endParaRPr>
          </a:p>
        </p:txBody>
      </p:sp>
      <p:sp>
        <p:nvSpPr>
          <p:cNvPr id="10" name="TextBox 9"/>
          <p:cNvSpPr txBox="1"/>
          <p:nvPr/>
        </p:nvSpPr>
        <p:spPr>
          <a:xfrm>
            <a:off x="3610896" y="4347259"/>
            <a:ext cx="5040560" cy="400110"/>
          </a:xfrm>
          <a:prstGeom prst="rect">
            <a:avLst/>
          </a:prstGeom>
          <a:noFill/>
        </p:spPr>
        <p:txBody>
          <a:bodyPr wrap="square" rtlCol="0">
            <a:spAutoFit/>
          </a:bodyPr>
          <a:lstStyle/>
          <a:p>
            <a:pPr fontAlgn="base">
              <a:spcBef>
                <a:spcPct val="0"/>
              </a:spcBef>
              <a:spcAft>
                <a:spcPct val="0"/>
              </a:spcAft>
            </a:pPr>
            <a:r>
              <a:rPr lang="en-GB" sz="2000" b="1" dirty="0" smtClean="0">
                <a:solidFill>
                  <a:schemeClr val="bg1"/>
                </a:solidFill>
                <a:latin typeface="Calibri"/>
                <a:cs typeface="Arial" charset="0"/>
              </a:rPr>
              <a:t>www.ceop.police.uk/safety-centre</a:t>
            </a:r>
            <a:endParaRPr lang="en-GB" sz="2000" b="1" dirty="0">
              <a:solidFill>
                <a:schemeClr val="bg1"/>
              </a:solidFill>
              <a:latin typeface="Calibri"/>
              <a:cs typeface="Arial" charset="0"/>
            </a:endParaRPr>
          </a:p>
        </p:txBody>
      </p:sp>
      <p:sp>
        <p:nvSpPr>
          <p:cNvPr id="11" name="Title 3">
            <a:extLst>
              <a:ext uri="{FF2B5EF4-FFF2-40B4-BE49-F238E27FC236}">
                <a16:creationId xmlns:a16="http://schemas.microsoft.com/office/drawing/2014/main" xmlns="" id="{9C6A90B8-5D95-4A76-8BDA-D64ADDB85902}"/>
              </a:ext>
            </a:extLst>
          </p:cNvPr>
          <p:cNvSpPr txBox="1">
            <a:spLocks/>
          </p:cNvSpPr>
          <p:nvPr/>
        </p:nvSpPr>
        <p:spPr>
          <a:xfrm>
            <a:off x="278084" y="337881"/>
            <a:ext cx="6181928" cy="545407"/>
          </a:xfrm>
          <a:prstGeom prst="rect">
            <a:avLst/>
          </a:prstGeom>
        </p:spPr>
        <p:txBody>
          <a:bodyPr/>
          <a:lstStyle>
            <a:lvl1pPr algn="l" defTabSz="914400" rtl="0" eaLnBrk="1" latinLnBrk="0" hangingPunct="1">
              <a:lnSpc>
                <a:spcPct val="90000"/>
              </a:lnSpc>
              <a:spcBef>
                <a:spcPct val="0"/>
              </a:spcBef>
              <a:buNone/>
              <a:defRPr sz="2000" b="1" kern="1200">
                <a:solidFill>
                  <a:srgbClr val="9A3467"/>
                </a:solidFill>
                <a:latin typeface="Candara" panose="020E0502030303020204" pitchFamily="34" charset="0"/>
                <a:ea typeface="+mj-ea"/>
                <a:cs typeface="+mj-cs"/>
              </a:defRPr>
            </a:lvl1pPr>
          </a:lstStyle>
          <a:p>
            <a:r>
              <a:rPr lang="en-GB" sz="3600" dirty="0" smtClean="0">
                <a:solidFill>
                  <a:schemeClr val="tx1"/>
                </a:solidFill>
              </a:rPr>
              <a:t>Staying up to date:</a:t>
            </a:r>
            <a:endParaRPr lang="en-GB" sz="3600" dirty="0">
              <a:solidFill>
                <a:schemeClr val="tx1"/>
              </a:solidFill>
            </a:endParaRPr>
          </a:p>
        </p:txBody>
      </p:sp>
    </p:spTree>
    <p:extLst>
      <p:ext uri="{BB962C8B-B14F-4D97-AF65-F5344CB8AC3E}">
        <p14:creationId xmlns:p14="http://schemas.microsoft.com/office/powerpoint/2010/main" val="2096217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C6A90B8-5D95-4A76-8BDA-D64ADDB85902}"/>
              </a:ext>
            </a:extLst>
          </p:cNvPr>
          <p:cNvSpPr>
            <a:spLocks noGrp="1"/>
          </p:cNvSpPr>
          <p:nvPr>
            <p:ph type="title"/>
          </p:nvPr>
        </p:nvSpPr>
        <p:spPr>
          <a:xfrm>
            <a:off x="278084" y="337881"/>
            <a:ext cx="6181928" cy="545407"/>
          </a:xfrm>
        </p:spPr>
        <p:txBody>
          <a:bodyPr/>
          <a:lstStyle/>
          <a:p>
            <a:r>
              <a:rPr lang="en-GB" dirty="0" smtClean="0">
                <a:solidFill>
                  <a:schemeClr val="tx1"/>
                </a:solidFill>
              </a:rPr>
              <a:t>This presentation will cover:</a:t>
            </a:r>
            <a:endParaRPr lang="en-GB" dirty="0">
              <a:solidFill>
                <a:schemeClr val="tx1"/>
              </a:solidFill>
            </a:endParaRPr>
          </a:p>
        </p:txBody>
      </p:sp>
      <p:sp>
        <p:nvSpPr>
          <p:cNvPr id="6" name="TextBox 5">
            <a:extLst>
              <a:ext uri="{FF2B5EF4-FFF2-40B4-BE49-F238E27FC236}">
                <a16:creationId xmlns:a16="http://schemas.microsoft.com/office/drawing/2014/main" xmlns="" id="{AB22372B-B462-489D-9070-41D034CC4E15}"/>
              </a:ext>
            </a:extLst>
          </p:cNvPr>
          <p:cNvSpPr txBox="1"/>
          <p:nvPr/>
        </p:nvSpPr>
        <p:spPr>
          <a:xfrm>
            <a:off x="309787" y="1424449"/>
            <a:ext cx="8370187" cy="4278094"/>
          </a:xfrm>
          <a:prstGeom prst="rect">
            <a:avLst/>
          </a:prstGeom>
          <a:noFill/>
        </p:spPr>
        <p:txBody>
          <a:bodyPr wrap="square" rtlCol="0">
            <a:spAutoFit/>
          </a:bodyPr>
          <a:lstStyle/>
          <a:p>
            <a:pPr marL="342900" indent="-342900">
              <a:buFont typeface="Arial" panose="020B0604020202020204" pitchFamily="34" charset="0"/>
              <a:buChar char="•"/>
            </a:pPr>
            <a:r>
              <a:rPr lang="en-GB" sz="2800" dirty="0" smtClean="0">
                <a:solidFill>
                  <a:schemeClr val="bg1"/>
                </a:solidFill>
                <a:latin typeface="Candara" panose="020E0502030303020204" pitchFamily="34" charset="0"/>
                <a:cs typeface="Arial" panose="020B0604020202020204" pitchFamily="34" charset="0"/>
              </a:rPr>
              <a:t>Young people online</a:t>
            </a:r>
          </a:p>
          <a:p>
            <a:pPr marL="342900" indent="-342900">
              <a:buFont typeface="Arial" panose="020B0604020202020204" pitchFamily="34" charset="0"/>
              <a:buChar char="•"/>
            </a:pPr>
            <a:r>
              <a:rPr lang="en-GB" sz="2800" dirty="0" smtClean="0">
                <a:solidFill>
                  <a:schemeClr val="bg1"/>
                </a:solidFill>
                <a:latin typeface="Candara" panose="020E0502030303020204" pitchFamily="34" charset="0"/>
                <a:cs typeface="Arial" panose="020B0604020202020204" pitchFamily="34" charset="0"/>
              </a:rPr>
              <a:t>Sexual exploration online</a:t>
            </a:r>
          </a:p>
          <a:p>
            <a:pPr marL="342900" indent="-342900">
              <a:buFont typeface="Arial" panose="020B0604020202020204" pitchFamily="34" charset="0"/>
              <a:buChar char="•"/>
            </a:pPr>
            <a:r>
              <a:rPr lang="en-GB" sz="2800" dirty="0" smtClean="0">
                <a:solidFill>
                  <a:schemeClr val="bg1"/>
                </a:solidFill>
                <a:latin typeface="Candara" panose="020E0502030303020204" pitchFamily="34" charset="0"/>
                <a:cs typeface="Arial" panose="020B0604020202020204" pitchFamily="34" charset="0"/>
              </a:rPr>
              <a:t>Sharing images</a:t>
            </a:r>
          </a:p>
          <a:p>
            <a:pPr marL="342900" indent="-342900">
              <a:buFont typeface="Arial" panose="020B0604020202020204" pitchFamily="34" charset="0"/>
              <a:buChar char="•"/>
            </a:pPr>
            <a:r>
              <a:rPr lang="en-GB" sz="2800" dirty="0" smtClean="0">
                <a:solidFill>
                  <a:schemeClr val="bg1"/>
                </a:solidFill>
                <a:latin typeface="Candara" panose="020E0502030303020204" pitchFamily="34" charset="0"/>
                <a:cs typeface="Arial" panose="020B0604020202020204" pitchFamily="34" charset="0"/>
              </a:rPr>
              <a:t>Sexual abuse online</a:t>
            </a:r>
          </a:p>
          <a:p>
            <a:pPr marL="342900" indent="-342900">
              <a:buFont typeface="Arial" panose="020B0604020202020204" pitchFamily="34" charset="0"/>
              <a:buChar char="•"/>
            </a:pPr>
            <a:r>
              <a:rPr lang="en-GB" sz="2800" dirty="0" smtClean="0">
                <a:solidFill>
                  <a:schemeClr val="bg1"/>
                </a:solidFill>
                <a:latin typeface="Candara" panose="020E0502030303020204" pitchFamily="34" charset="0"/>
                <a:cs typeface="Arial" panose="020B0604020202020204" pitchFamily="34" charset="0"/>
              </a:rPr>
              <a:t>What </a:t>
            </a:r>
            <a:r>
              <a:rPr lang="en-GB" sz="2800" dirty="0" smtClean="0">
                <a:solidFill>
                  <a:schemeClr val="bg1"/>
                </a:solidFill>
                <a:latin typeface="Candara" panose="020E0502030303020204" pitchFamily="34" charset="0"/>
                <a:cs typeface="Arial" panose="020B0604020202020204" pitchFamily="34" charset="0"/>
              </a:rPr>
              <a:t>can you do?</a:t>
            </a:r>
          </a:p>
          <a:p>
            <a:pPr marL="342900" indent="-342900">
              <a:buFont typeface="Arial" panose="020B0604020202020204" pitchFamily="34" charset="0"/>
              <a:buChar char="•"/>
            </a:pPr>
            <a:r>
              <a:rPr lang="en-GB" sz="2800" dirty="0" err="1" smtClean="0">
                <a:solidFill>
                  <a:schemeClr val="bg1"/>
                </a:solidFill>
                <a:latin typeface="Candara" panose="020E0502030303020204" pitchFamily="34" charset="0"/>
                <a:cs typeface="Arial" panose="020B0604020202020204" pitchFamily="34" charset="0"/>
              </a:rPr>
              <a:t>Thinkuknow</a:t>
            </a:r>
            <a:r>
              <a:rPr lang="en-GB" sz="2800" dirty="0" smtClean="0">
                <a:solidFill>
                  <a:schemeClr val="bg1"/>
                </a:solidFill>
                <a:latin typeface="Candara" panose="020E0502030303020204" pitchFamily="34" charset="0"/>
                <a:cs typeface="Arial" panose="020B0604020202020204" pitchFamily="34" charset="0"/>
              </a:rPr>
              <a:t> resources for secondary</a:t>
            </a:r>
          </a:p>
          <a:p>
            <a:pPr marL="342900" indent="-342900">
              <a:buFont typeface="Arial" panose="020B0604020202020204" pitchFamily="34" charset="0"/>
              <a:buChar char="•"/>
            </a:pPr>
            <a:r>
              <a:rPr lang="en-GB" sz="2800" dirty="0" err="1" smtClean="0">
                <a:solidFill>
                  <a:schemeClr val="bg1"/>
                </a:solidFill>
                <a:latin typeface="Candara" panose="020E0502030303020204" pitchFamily="34" charset="0"/>
                <a:cs typeface="Arial" panose="020B0604020202020204" pitchFamily="34" charset="0"/>
              </a:rPr>
              <a:t>Thinkuknow</a:t>
            </a:r>
            <a:r>
              <a:rPr lang="en-GB" sz="2800" dirty="0" smtClean="0">
                <a:solidFill>
                  <a:schemeClr val="bg1"/>
                </a:solidFill>
                <a:latin typeface="Candara" panose="020E0502030303020204" pitchFamily="34" charset="0"/>
                <a:cs typeface="Arial" panose="020B0604020202020204" pitchFamily="34" charset="0"/>
              </a:rPr>
              <a:t> resources for parents and carers</a:t>
            </a:r>
          </a:p>
          <a:p>
            <a:pPr marL="342900" indent="-342900">
              <a:buFont typeface="Arial" panose="020B0604020202020204" pitchFamily="34" charset="0"/>
              <a:buChar char="•"/>
            </a:pPr>
            <a:r>
              <a:rPr lang="en-GB" sz="2800" dirty="0">
                <a:solidFill>
                  <a:schemeClr val="bg1"/>
                </a:solidFill>
                <a:latin typeface="Candara" panose="020E0502030303020204" pitchFamily="34" charset="0"/>
                <a:cs typeface="Arial" panose="020B0604020202020204" pitchFamily="34" charset="0"/>
              </a:rPr>
              <a:t>Reporting to </a:t>
            </a:r>
            <a:r>
              <a:rPr lang="en-GB" sz="2800" dirty="0" smtClean="0">
                <a:solidFill>
                  <a:schemeClr val="bg1"/>
                </a:solidFill>
                <a:latin typeface="Candara" panose="020E0502030303020204" pitchFamily="34" charset="0"/>
                <a:cs typeface="Arial" panose="020B0604020202020204" pitchFamily="34" charset="0"/>
              </a:rPr>
              <a:t>NCA-CEOP</a:t>
            </a:r>
          </a:p>
          <a:p>
            <a:pPr algn="ctr"/>
            <a:endParaRPr lang="en-GB" sz="2400" dirty="0" smtClean="0">
              <a:solidFill>
                <a:schemeClr val="bg1"/>
              </a:solidFill>
              <a:latin typeface="Candara" panose="020E0502030303020204" pitchFamily="34" charset="0"/>
              <a:cs typeface="Arial" panose="020B0604020202020204" pitchFamily="34" charset="0"/>
            </a:endParaRPr>
          </a:p>
          <a:p>
            <a:pPr algn="ctr"/>
            <a:endParaRPr lang="en-GB" sz="2400" dirty="0" smtClean="0">
              <a:solidFill>
                <a:schemeClr val="bg1"/>
              </a:solidFill>
              <a:latin typeface="Candara" panose="020E0502030303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328" y="2674960"/>
            <a:ext cx="936878" cy="3186753"/>
          </a:xfrm>
          <a:prstGeom prst="rect">
            <a:avLst/>
          </a:prstGeom>
        </p:spPr>
      </p:pic>
    </p:spTree>
    <p:extLst>
      <p:ext uri="{BB962C8B-B14F-4D97-AF65-F5344CB8AC3E}">
        <p14:creationId xmlns:p14="http://schemas.microsoft.com/office/powerpoint/2010/main" val="368563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42" y="593985"/>
            <a:ext cx="6517032" cy="209985"/>
          </a:xfrm>
        </p:spPr>
        <p:txBody>
          <a:bodyPr/>
          <a:lstStyle/>
          <a:p>
            <a:r>
              <a:rPr lang="en-GB" dirty="0" smtClean="0"/>
              <a:t>What is </a:t>
            </a:r>
            <a:r>
              <a:rPr lang="en-GB" dirty="0" err="1" smtClean="0"/>
              <a:t>Thinkuknow</a:t>
            </a:r>
            <a:r>
              <a:rPr lang="en-GB" dirty="0" smtClean="0"/>
              <a:t>?</a:t>
            </a:r>
            <a:endParaRPr lang="en-GB" dirty="0"/>
          </a:p>
        </p:txBody>
      </p:sp>
      <p:sp>
        <p:nvSpPr>
          <p:cNvPr id="3" name="Rounded Rectangle 2"/>
          <p:cNvSpPr/>
          <p:nvPr/>
        </p:nvSpPr>
        <p:spPr>
          <a:xfrm>
            <a:off x="347457" y="1368049"/>
            <a:ext cx="8257421" cy="4145040"/>
          </a:xfrm>
          <a:prstGeom prst="roundRect">
            <a:avLst>
              <a:gd name="adj" fmla="val 1788"/>
            </a:avLst>
          </a:prstGeom>
          <a:solidFill>
            <a:srgbClr val="F4F4F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4" name="TextBox 3"/>
          <p:cNvSpPr txBox="1"/>
          <p:nvPr/>
        </p:nvSpPr>
        <p:spPr>
          <a:xfrm>
            <a:off x="504912" y="1613664"/>
            <a:ext cx="8099966"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000" b="0" i="0" u="none" strike="noStrike" kern="0" cap="none" spc="0" normalizeH="0" baseline="0" noProof="0" dirty="0" err="1" smtClean="0">
                <a:ln>
                  <a:noFill/>
                </a:ln>
                <a:effectLst/>
                <a:uLnTx/>
                <a:uFillTx/>
                <a:latin typeface="Candara" panose="020E0502030303020204" pitchFamily="34" charset="0"/>
              </a:rPr>
              <a:t>Thinkuknow</a:t>
            </a:r>
            <a:r>
              <a:rPr kumimoji="0" lang="en-GB" sz="2000" b="0" i="0" u="none" strike="noStrike" kern="0" cap="none" spc="0" normalizeH="0" noProof="0" dirty="0" smtClean="0">
                <a:ln>
                  <a:noFill/>
                </a:ln>
                <a:effectLst/>
                <a:uLnTx/>
                <a:uFillTx/>
                <a:latin typeface="Candara" panose="020E0502030303020204" pitchFamily="34" charset="0"/>
              </a:rPr>
              <a:t> is the education programme provided by NCA-CEOP.</a:t>
            </a:r>
            <a:endParaRPr kumimoji="0" lang="en-GB" sz="2000" b="0" i="0" u="none" strike="noStrike" kern="0" cap="none" spc="0" normalizeH="0" baseline="0" noProof="0" dirty="0" smtClean="0">
              <a:ln>
                <a:noFill/>
              </a:ln>
              <a:effectLst/>
              <a:uLnTx/>
              <a:uFillTx/>
              <a:latin typeface="Candara" panose="020E0502030303020204" pitchFamily="34" charset="0"/>
            </a:endParaRPr>
          </a:p>
          <a:p>
            <a:pPr marL="0" marR="0" lvl="0" indent="0" defTabSz="91440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000" b="0" i="0" u="none" strike="noStrike" kern="0" cap="none" spc="-20" normalizeH="0" baseline="0" noProof="0" dirty="0" smtClean="0">
                <a:ln>
                  <a:noFill/>
                </a:ln>
                <a:effectLst/>
                <a:uLnTx/>
                <a:uFillTx/>
                <a:latin typeface="Candara" panose="020E0502030303020204" pitchFamily="34" charset="0"/>
              </a:rPr>
              <a:t>Thinkuknow offers resources for different audiences: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328"/>
          <a:stretch/>
        </p:blipFill>
        <p:spPr>
          <a:xfrm>
            <a:off x="2118880" y="4392096"/>
            <a:ext cx="1871340" cy="14311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220" y="4311072"/>
            <a:ext cx="2049159" cy="100341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25190"/>
          <a:stretch/>
        </p:blipFill>
        <p:spPr>
          <a:xfrm>
            <a:off x="6165283" y="4321485"/>
            <a:ext cx="1232036" cy="9913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800" y="2565089"/>
            <a:ext cx="1613078" cy="161307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02" y="4378813"/>
            <a:ext cx="1659650" cy="935670"/>
          </a:xfrm>
          <a:prstGeom prst="rect">
            <a:avLst/>
          </a:prstGeom>
        </p:spPr>
      </p:pic>
      <p:sp>
        <p:nvSpPr>
          <p:cNvPr id="10" name="Rectangle 9"/>
          <p:cNvSpPr/>
          <p:nvPr/>
        </p:nvSpPr>
        <p:spPr>
          <a:xfrm>
            <a:off x="603801" y="2797505"/>
            <a:ext cx="1225993"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757575"/>
                </a:solidFill>
                <a:latin typeface="Candara" panose="020E0502030303020204" pitchFamily="34" charset="0"/>
              </a:rPr>
              <a:t>4</a:t>
            </a: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-7</a:t>
            </a:r>
          </a:p>
        </p:txBody>
      </p:sp>
      <p:sp>
        <p:nvSpPr>
          <p:cNvPr id="11" name="Rectangle 10"/>
          <p:cNvSpPr/>
          <p:nvPr/>
        </p:nvSpPr>
        <p:spPr>
          <a:xfrm>
            <a:off x="1927544" y="2797505"/>
            <a:ext cx="985360"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8-10</a:t>
            </a:r>
          </a:p>
        </p:txBody>
      </p:sp>
      <p:sp>
        <p:nvSpPr>
          <p:cNvPr id="12" name="Rectangle 11"/>
          <p:cNvSpPr/>
          <p:nvPr/>
        </p:nvSpPr>
        <p:spPr>
          <a:xfrm>
            <a:off x="3010654" y="2797505"/>
            <a:ext cx="985360"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11-13</a:t>
            </a:r>
          </a:p>
        </p:txBody>
      </p:sp>
      <p:sp>
        <p:nvSpPr>
          <p:cNvPr id="13" name="Rectangle 12"/>
          <p:cNvSpPr/>
          <p:nvPr/>
        </p:nvSpPr>
        <p:spPr>
          <a:xfrm>
            <a:off x="4093764" y="2797505"/>
            <a:ext cx="967387" cy="439200"/>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14+</a:t>
            </a:r>
          </a:p>
        </p:txBody>
      </p:sp>
      <p:sp>
        <p:nvSpPr>
          <p:cNvPr id="14" name="Rectangle 13"/>
          <p:cNvSpPr/>
          <p:nvPr/>
        </p:nvSpPr>
        <p:spPr>
          <a:xfrm>
            <a:off x="5146440" y="2797505"/>
            <a:ext cx="1185071" cy="1286129"/>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Parents and Carers</a:t>
            </a:r>
          </a:p>
        </p:txBody>
      </p:sp>
      <p:sp>
        <p:nvSpPr>
          <p:cNvPr id="15" name="Rectangle 14"/>
          <p:cNvSpPr/>
          <p:nvPr/>
        </p:nvSpPr>
        <p:spPr>
          <a:xfrm>
            <a:off x="603802" y="3331057"/>
            <a:ext cx="4457350" cy="752577"/>
          </a:xfrm>
          <a:prstGeom prst="rect">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rgbClr val="757575"/>
                </a:solidFill>
                <a:effectLst/>
                <a:uLnTx/>
                <a:uFillTx/>
                <a:latin typeface="Candara" panose="020E0502030303020204" pitchFamily="34" charset="0"/>
              </a:rPr>
              <a:t>Resources for those with special educational needs and disabilities (SEND)</a:t>
            </a:r>
          </a:p>
        </p:txBody>
      </p:sp>
      <p:sp>
        <p:nvSpPr>
          <p:cNvPr id="16" name="TextBox 15">
            <a:extLst>
              <a:ext uri="{FF2B5EF4-FFF2-40B4-BE49-F238E27FC236}">
                <a16:creationId xmlns:a16="http://schemas.microsoft.com/office/drawing/2014/main" xmlns="" id="{48504F7C-A49F-47AF-9D21-F4083A6042C1}"/>
              </a:ext>
            </a:extLst>
          </p:cNvPr>
          <p:cNvSpPr txBox="1"/>
          <p:nvPr/>
        </p:nvSpPr>
        <p:spPr>
          <a:xfrm flipH="1">
            <a:off x="347457" y="5800193"/>
            <a:ext cx="8046692" cy="1369606"/>
          </a:xfrm>
          <a:prstGeom prst="rect">
            <a:avLst/>
          </a:prstGeom>
          <a:noFill/>
        </p:spPr>
        <p:txBody>
          <a:bodyPr wrap="square" rtlCol="0" anchor="ctr">
            <a:spAutoFit/>
          </a:bodyPr>
          <a:lstStyle/>
          <a:p>
            <a:r>
              <a:rPr lang="en-GB" sz="2100" dirty="0" smtClean="0">
                <a:latin typeface="Candara" panose="020E0502030303020204" pitchFamily="34" charset="0"/>
                <a:ea typeface="Verdana" panose="020B0604030504040204" pitchFamily="34" charset="0"/>
                <a:cs typeface="Verdana" panose="020B0604030504040204" pitchFamily="34" charset="0"/>
              </a:rPr>
              <a:t>Visit www.thinkuknow.co.uk for information and advice</a:t>
            </a:r>
          </a:p>
          <a:p>
            <a:pPr marL="342900" indent="-34290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 </a:t>
            </a:r>
            <a:endParaRPr lang="en-GB" dirty="0">
              <a:latin typeface="Verdana" panose="020B0604030504040204" pitchFamily="34" charset="0"/>
              <a:ea typeface="Verdana" panose="020B0604030504040204" pitchFamily="34" charset="0"/>
              <a:cs typeface="Verdana" panose="020B0604030504040204" pitchFamily="34" charset="0"/>
            </a:endParaRPr>
          </a:p>
          <a:p>
            <a:pPr algn="l"/>
            <a:endParaRPr lang="en-GB" sz="2600" dirty="0">
              <a:solidFill>
                <a:srgbClr val="1D3661"/>
              </a:solidFill>
            </a:endParaRPr>
          </a:p>
        </p:txBody>
      </p:sp>
    </p:spTree>
    <p:extLst>
      <p:ext uri="{BB962C8B-B14F-4D97-AF65-F5344CB8AC3E}">
        <p14:creationId xmlns:p14="http://schemas.microsoft.com/office/powerpoint/2010/main" val="422718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0E3B3-F1BC-4BEB-9D7B-F1D030C6C076}"/>
              </a:ext>
            </a:extLst>
          </p:cNvPr>
          <p:cNvSpPr>
            <a:spLocks noGrp="1"/>
          </p:cNvSpPr>
          <p:nvPr>
            <p:ph type="title"/>
          </p:nvPr>
        </p:nvSpPr>
        <p:spPr>
          <a:xfrm>
            <a:off x="434274" y="339118"/>
            <a:ext cx="6517032" cy="695739"/>
          </a:xfrm>
        </p:spPr>
        <p:txBody>
          <a:bodyPr>
            <a:normAutofit/>
          </a:bodyPr>
          <a:lstStyle/>
          <a:p>
            <a:r>
              <a:rPr lang="en-GB" dirty="0" smtClean="0"/>
              <a:t>Talk to your teenager</a:t>
            </a:r>
            <a:endParaRPr lang="en-GB" dirty="0"/>
          </a:p>
        </p:txBody>
      </p:sp>
      <p:sp>
        <p:nvSpPr>
          <p:cNvPr id="3" name="TextBox 2">
            <a:extLst>
              <a:ext uri="{FF2B5EF4-FFF2-40B4-BE49-F238E27FC236}">
                <a16:creationId xmlns:a16="http://schemas.microsoft.com/office/drawing/2014/main" xmlns="" id="{48504F7C-A49F-47AF-9D21-F4083A6042C1}"/>
              </a:ext>
            </a:extLst>
          </p:cNvPr>
          <p:cNvSpPr txBox="1"/>
          <p:nvPr/>
        </p:nvSpPr>
        <p:spPr>
          <a:xfrm flipH="1">
            <a:off x="255660" y="1905692"/>
            <a:ext cx="8046692" cy="1046440"/>
          </a:xfrm>
          <a:prstGeom prst="rect">
            <a:avLst/>
          </a:prstGeom>
          <a:noFill/>
        </p:spPr>
        <p:txBody>
          <a:bodyPr wrap="square" rtlCol="0" anchor="ctr">
            <a:spAutoFit/>
          </a:bodyPr>
          <a:lstStyle/>
          <a:p>
            <a:pPr marL="342900" indent="-34290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 </a:t>
            </a:r>
            <a:endParaRPr lang="en-GB" dirty="0">
              <a:latin typeface="Verdana" panose="020B0604030504040204" pitchFamily="34" charset="0"/>
              <a:ea typeface="Verdana" panose="020B0604030504040204" pitchFamily="34" charset="0"/>
              <a:cs typeface="Verdana" panose="020B0604030504040204" pitchFamily="34" charset="0"/>
            </a:endParaRPr>
          </a:p>
          <a:p>
            <a:pPr algn="l"/>
            <a:endParaRPr lang="en-GB" sz="2600" dirty="0">
              <a:solidFill>
                <a:srgbClr val="1D3661"/>
              </a:solidFill>
            </a:endParaRPr>
          </a:p>
        </p:txBody>
      </p:sp>
      <p:sp>
        <p:nvSpPr>
          <p:cNvPr id="11" name="Title 1">
            <a:extLst>
              <a:ext uri="{FF2B5EF4-FFF2-40B4-BE49-F238E27FC236}">
                <a16:creationId xmlns:a16="http://schemas.microsoft.com/office/drawing/2014/main" xmlns="" id="{ABC0E3B3-F1BC-4BEB-9D7B-F1D030C6C076}"/>
              </a:ext>
            </a:extLst>
          </p:cNvPr>
          <p:cNvSpPr txBox="1">
            <a:spLocks/>
          </p:cNvSpPr>
          <p:nvPr/>
        </p:nvSpPr>
        <p:spPr>
          <a:xfrm>
            <a:off x="442215" y="2981375"/>
            <a:ext cx="6517032" cy="4421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Listen. Don’t judge. Learn…</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271" y="2762550"/>
            <a:ext cx="1113291" cy="36613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72006" y="3624916"/>
            <a:ext cx="997172" cy="2833870"/>
          </a:xfrm>
          <a:prstGeom prst="rect">
            <a:avLst/>
          </a:prstGeom>
        </p:spPr>
      </p:pic>
      <p:sp>
        <p:nvSpPr>
          <p:cNvPr id="8" name="Rectangle 7"/>
          <p:cNvSpPr/>
          <p:nvPr/>
        </p:nvSpPr>
        <p:spPr>
          <a:xfrm>
            <a:off x="243207" y="1128725"/>
            <a:ext cx="6915048" cy="4801314"/>
          </a:xfrm>
          <a:prstGeom prst="rect">
            <a:avLst/>
          </a:prstGeom>
        </p:spPr>
        <p:txBody>
          <a:bodyPr wrap="square">
            <a:spAutoFit/>
          </a:bodyPr>
          <a:lstStyle/>
          <a:p>
            <a:pPr marL="285750" indent="-285750">
              <a:buBlip>
                <a:blip r:embed="rId5"/>
              </a:buBlip>
            </a:pPr>
            <a:r>
              <a:rPr lang="en-GB" dirty="0" smtClean="0">
                <a:latin typeface="Candara" panose="020E0502030303020204" pitchFamily="34" charset="0"/>
              </a:rPr>
              <a:t>Find a good time and place</a:t>
            </a:r>
          </a:p>
          <a:p>
            <a:endParaRPr lang="en-GB" dirty="0">
              <a:latin typeface="Candara" panose="020E0502030303020204" pitchFamily="34" charset="0"/>
            </a:endParaRPr>
          </a:p>
          <a:p>
            <a:pPr marL="285750" indent="-285750">
              <a:buBlip>
                <a:blip r:embed="rId5"/>
              </a:buBlip>
            </a:pPr>
            <a:r>
              <a:rPr lang="en-GB" dirty="0" smtClean="0">
                <a:latin typeface="Candara" panose="020E0502030303020204" pitchFamily="34" charset="0"/>
              </a:rPr>
              <a:t>Think about how you are going to introduce the subject</a:t>
            </a:r>
          </a:p>
          <a:p>
            <a:endParaRPr lang="en-GB" dirty="0">
              <a:latin typeface="Candara" panose="020E0502030303020204" pitchFamily="34" charset="0"/>
            </a:endParaRPr>
          </a:p>
          <a:p>
            <a:pPr marL="285750" indent="-285750">
              <a:buBlip>
                <a:blip r:embed="rId5"/>
              </a:buBlip>
            </a:pPr>
            <a:r>
              <a:rPr lang="en-GB" dirty="0" smtClean="0">
                <a:latin typeface="Candara" panose="020E0502030303020204" pitchFamily="34" charset="0"/>
              </a:rPr>
              <a:t>Explain any worries you may have</a:t>
            </a:r>
          </a:p>
          <a:p>
            <a:pPr lvl="0" fontAlgn="base">
              <a:spcBef>
                <a:spcPct val="0"/>
              </a:spcBef>
              <a:spcAft>
                <a:spcPct val="0"/>
              </a:spcAft>
            </a:pPr>
            <a:endParaRPr lang="en-GB"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0"/>
              </a:spcBef>
              <a:spcAft>
                <a:spcPct val="0"/>
              </a:spcAft>
            </a:pPr>
            <a:endParaRPr lang="en-GB"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0"/>
              </a:spcBef>
              <a:spcAft>
                <a:spcPct val="0"/>
              </a:spcAft>
            </a:pPr>
            <a:endParaRPr lang="en-GB"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Blip>
                <a:blip r:embed="rId5"/>
              </a:buBlip>
            </a:pPr>
            <a:r>
              <a:rPr lang="en-GB" dirty="0" smtClean="0">
                <a:latin typeface="Candara" panose="020E0502030303020204" pitchFamily="34" charset="0"/>
              </a:rPr>
              <a:t>Where do they go online?</a:t>
            </a:r>
            <a:endParaRPr lang="en-GB" dirty="0">
              <a:latin typeface="Candara" panose="020E0502030303020204" pitchFamily="34" charset="0"/>
            </a:endParaRPr>
          </a:p>
          <a:p>
            <a:endParaRPr lang="en-GB" dirty="0" smtClean="0">
              <a:latin typeface="Candara" panose="020E0502030303020204" pitchFamily="34" charset="0"/>
            </a:endParaRPr>
          </a:p>
          <a:p>
            <a:pPr marL="285750" indent="-285750">
              <a:buBlip>
                <a:blip r:embed="rId5"/>
              </a:buBlip>
            </a:pPr>
            <a:r>
              <a:rPr lang="en-GB" dirty="0" smtClean="0">
                <a:latin typeface="Candara" panose="020E0502030303020204" pitchFamily="34" charset="0"/>
              </a:rPr>
              <a:t>What do they like?</a:t>
            </a:r>
          </a:p>
          <a:p>
            <a:pPr marL="285750" indent="-285750">
              <a:buBlip>
                <a:blip r:embed="rId5"/>
              </a:buBlip>
            </a:pPr>
            <a:endParaRPr lang="en-GB" dirty="0">
              <a:latin typeface="Candara" panose="020E0502030303020204" pitchFamily="34" charset="0"/>
            </a:endParaRPr>
          </a:p>
          <a:p>
            <a:pPr marL="285750" indent="-285750">
              <a:buBlip>
                <a:blip r:embed="rId5"/>
              </a:buBlip>
            </a:pPr>
            <a:r>
              <a:rPr lang="en-GB" dirty="0" smtClean="0">
                <a:latin typeface="Candara" panose="020E0502030303020204" pitchFamily="34" charset="0"/>
              </a:rPr>
              <a:t>What don’t they like?</a:t>
            </a:r>
          </a:p>
          <a:p>
            <a:pPr marL="285750" indent="-285750">
              <a:buBlip>
                <a:blip r:embed="rId5"/>
              </a:buBlip>
            </a:pPr>
            <a:endParaRPr lang="en-GB" dirty="0">
              <a:latin typeface="Candara" panose="020E0502030303020204" pitchFamily="34" charset="0"/>
            </a:endParaRPr>
          </a:p>
          <a:p>
            <a:pPr marL="285750" indent="-285750">
              <a:buBlip>
                <a:blip r:embed="rId5"/>
              </a:buBlip>
            </a:pPr>
            <a:r>
              <a:rPr lang="en-GB" dirty="0" smtClean="0">
                <a:latin typeface="Candara" panose="020E0502030303020204" pitchFamily="34" charset="0"/>
              </a:rPr>
              <a:t>Make sure they know they can come to you</a:t>
            </a:r>
            <a:r>
              <a:rPr lang="en-GB"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557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0E3B3-F1BC-4BEB-9D7B-F1D030C6C076}"/>
              </a:ext>
            </a:extLst>
          </p:cNvPr>
          <p:cNvSpPr>
            <a:spLocks noGrp="1"/>
          </p:cNvSpPr>
          <p:nvPr>
            <p:ph type="title"/>
          </p:nvPr>
        </p:nvSpPr>
        <p:spPr>
          <a:xfrm>
            <a:off x="404457" y="361824"/>
            <a:ext cx="6517032" cy="532697"/>
          </a:xfrm>
        </p:spPr>
        <p:txBody>
          <a:bodyPr>
            <a:normAutofit/>
          </a:bodyPr>
          <a:lstStyle/>
          <a:p>
            <a:r>
              <a:rPr lang="en-GB" dirty="0" smtClean="0"/>
              <a:t>The World Changes. Children Don’t. </a:t>
            </a:r>
            <a:endParaRPr lang="en-GB" dirty="0"/>
          </a:p>
        </p:txBody>
      </p:sp>
      <p:pic>
        <p:nvPicPr>
          <p:cNvPr id="3" name="Picture 2"/>
          <p:cNvPicPr>
            <a:picLocks noChangeAspect="1"/>
          </p:cNvPicPr>
          <p:nvPr/>
        </p:nvPicPr>
        <p:blipFill rotWithShape="1">
          <a:blip r:embed="rId3"/>
          <a:srcRect t="18506" b="14827"/>
          <a:stretch/>
        </p:blipFill>
        <p:spPr>
          <a:xfrm>
            <a:off x="3" y="1323832"/>
            <a:ext cx="9143997" cy="4572001"/>
          </a:xfrm>
          <a:prstGeom prst="rect">
            <a:avLst/>
          </a:prstGeom>
        </p:spPr>
      </p:pic>
    </p:spTree>
    <p:extLst>
      <p:ext uri="{BB962C8B-B14F-4D97-AF65-F5344CB8AC3E}">
        <p14:creationId xmlns:p14="http://schemas.microsoft.com/office/powerpoint/2010/main" val="373311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0E3B3-F1BC-4BEB-9D7B-F1D030C6C076}"/>
              </a:ext>
            </a:extLst>
          </p:cNvPr>
          <p:cNvSpPr>
            <a:spLocks noGrp="1"/>
          </p:cNvSpPr>
          <p:nvPr>
            <p:ph type="title"/>
          </p:nvPr>
        </p:nvSpPr>
        <p:spPr>
          <a:xfrm>
            <a:off x="464092" y="371764"/>
            <a:ext cx="6517032" cy="492941"/>
          </a:xfrm>
        </p:spPr>
        <p:txBody>
          <a:bodyPr>
            <a:normAutofit/>
          </a:bodyPr>
          <a:lstStyle/>
          <a:p>
            <a:r>
              <a:rPr lang="en-GB" dirty="0" smtClean="0"/>
              <a:t>Understanding apps and games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21" y="3841441"/>
            <a:ext cx="1784442" cy="11430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215" y="1570384"/>
            <a:ext cx="2035021" cy="12515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300" y="3881197"/>
            <a:ext cx="1704547" cy="11854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74" y="1444313"/>
            <a:ext cx="1365320" cy="1365320"/>
          </a:xfrm>
          <a:prstGeom prst="rect">
            <a:avLst/>
          </a:prstGeom>
        </p:spPr>
      </p:pic>
      <p:sp>
        <p:nvSpPr>
          <p:cNvPr id="12" name="Title 1">
            <a:extLst>
              <a:ext uri="{FF2B5EF4-FFF2-40B4-BE49-F238E27FC236}">
                <a16:creationId xmlns:a16="http://schemas.microsoft.com/office/drawing/2014/main" xmlns="" id="{ABC0E3B3-F1BC-4BEB-9D7B-F1D030C6C076}"/>
              </a:ext>
            </a:extLst>
          </p:cNvPr>
          <p:cNvSpPr txBox="1">
            <a:spLocks/>
          </p:cNvSpPr>
          <p:nvPr/>
        </p:nvSpPr>
        <p:spPr>
          <a:xfrm>
            <a:off x="810170" y="5245248"/>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Viewing</a:t>
            </a:r>
            <a:endParaRPr lang="en-GB" dirty="0"/>
          </a:p>
        </p:txBody>
      </p:sp>
      <p:sp>
        <p:nvSpPr>
          <p:cNvPr id="13" name="Title 1">
            <a:extLst>
              <a:ext uri="{FF2B5EF4-FFF2-40B4-BE49-F238E27FC236}">
                <a16:creationId xmlns:a16="http://schemas.microsoft.com/office/drawing/2014/main" xmlns="" id="{ABC0E3B3-F1BC-4BEB-9D7B-F1D030C6C076}"/>
              </a:ext>
            </a:extLst>
          </p:cNvPr>
          <p:cNvSpPr txBox="1">
            <a:spLocks/>
          </p:cNvSpPr>
          <p:nvPr/>
        </p:nvSpPr>
        <p:spPr>
          <a:xfrm>
            <a:off x="2537882" y="3042333"/>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Sharing</a:t>
            </a:r>
            <a:endParaRPr lang="en-GB" dirty="0"/>
          </a:p>
        </p:txBody>
      </p:sp>
      <p:sp>
        <p:nvSpPr>
          <p:cNvPr id="14" name="Title 1">
            <a:extLst>
              <a:ext uri="{FF2B5EF4-FFF2-40B4-BE49-F238E27FC236}">
                <a16:creationId xmlns:a16="http://schemas.microsoft.com/office/drawing/2014/main" xmlns="" id="{ABC0E3B3-F1BC-4BEB-9D7B-F1D030C6C076}"/>
              </a:ext>
            </a:extLst>
          </p:cNvPr>
          <p:cNvSpPr txBox="1">
            <a:spLocks/>
          </p:cNvSpPr>
          <p:nvPr/>
        </p:nvSpPr>
        <p:spPr>
          <a:xfrm>
            <a:off x="5261977" y="3071803"/>
            <a:ext cx="1540299" cy="492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Chatting</a:t>
            </a:r>
            <a:endParaRPr lang="en-GB" dirty="0"/>
          </a:p>
        </p:txBody>
      </p:sp>
      <p:sp>
        <p:nvSpPr>
          <p:cNvPr id="15" name="Title 1">
            <a:extLst>
              <a:ext uri="{FF2B5EF4-FFF2-40B4-BE49-F238E27FC236}">
                <a16:creationId xmlns:a16="http://schemas.microsoft.com/office/drawing/2014/main" xmlns="" id="{ABC0E3B3-F1BC-4BEB-9D7B-F1D030C6C076}"/>
              </a:ext>
            </a:extLst>
          </p:cNvPr>
          <p:cNvSpPr txBox="1">
            <a:spLocks/>
          </p:cNvSpPr>
          <p:nvPr/>
        </p:nvSpPr>
        <p:spPr>
          <a:xfrm>
            <a:off x="6959996" y="5245248"/>
            <a:ext cx="1540299" cy="49294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smtClean="0"/>
              <a:t>Friending</a:t>
            </a:r>
            <a:endParaRPr lang="en-GB" dirty="0"/>
          </a:p>
        </p:txBody>
      </p:sp>
    </p:spTree>
    <p:extLst>
      <p:ext uri="{BB962C8B-B14F-4D97-AF65-F5344CB8AC3E}">
        <p14:creationId xmlns:p14="http://schemas.microsoft.com/office/powerpoint/2010/main" val="2801171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0E3B3-F1BC-4BEB-9D7B-F1D030C6C076}"/>
              </a:ext>
            </a:extLst>
          </p:cNvPr>
          <p:cNvSpPr>
            <a:spLocks noGrp="1"/>
          </p:cNvSpPr>
          <p:nvPr>
            <p:ph type="title"/>
          </p:nvPr>
        </p:nvSpPr>
        <p:spPr>
          <a:xfrm>
            <a:off x="310248" y="278333"/>
            <a:ext cx="6517032" cy="695739"/>
          </a:xfrm>
        </p:spPr>
        <p:txBody>
          <a:bodyPr>
            <a:normAutofit/>
          </a:bodyPr>
          <a:lstStyle/>
          <a:p>
            <a:r>
              <a:rPr lang="en-GB" dirty="0" smtClean="0"/>
              <a:t>Sexual exploration online</a:t>
            </a:r>
            <a:endParaRPr lang="en-GB" dirty="0"/>
          </a:p>
        </p:txBody>
      </p:sp>
      <p:sp>
        <p:nvSpPr>
          <p:cNvPr id="3" name="TextBox 2">
            <a:extLst>
              <a:ext uri="{FF2B5EF4-FFF2-40B4-BE49-F238E27FC236}">
                <a16:creationId xmlns:a16="http://schemas.microsoft.com/office/drawing/2014/main" xmlns="" id="{48504F7C-A49F-47AF-9D21-F4083A6042C1}"/>
              </a:ext>
            </a:extLst>
          </p:cNvPr>
          <p:cNvSpPr txBox="1"/>
          <p:nvPr/>
        </p:nvSpPr>
        <p:spPr>
          <a:xfrm flipH="1">
            <a:off x="201065" y="1667555"/>
            <a:ext cx="6701717" cy="4647426"/>
          </a:xfrm>
          <a:prstGeom prst="rect">
            <a:avLst/>
          </a:prstGeom>
          <a:noFill/>
        </p:spPr>
        <p:txBody>
          <a:bodyPr wrap="square" rtlCol="0" anchor="ctr">
            <a:spAutoFit/>
          </a:bodyPr>
          <a:lstStyle/>
          <a:p>
            <a:endParaRPr lang="en-GB"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smtClean="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 </a:t>
            </a:r>
            <a:endParaRPr lang="en-GB" dirty="0">
              <a:latin typeface="Verdana" panose="020B0604030504040204" pitchFamily="34" charset="0"/>
              <a:ea typeface="Verdana" panose="020B0604030504040204" pitchFamily="34" charset="0"/>
              <a:cs typeface="Verdana" panose="020B0604030504040204" pitchFamily="34" charset="0"/>
            </a:endParaRPr>
          </a:p>
          <a:p>
            <a:pPr algn="l"/>
            <a:endParaRPr lang="en-GB" sz="2600" dirty="0">
              <a:solidFill>
                <a:srgbClr val="1D366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63" y="3179928"/>
            <a:ext cx="992807" cy="322769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783" y="3507475"/>
            <a:ext cx="1203997" cy="2900916"/>
          </a:xfrm>
          <a:prstGeom prst="rect">
            <a:avLst/>
          </a:prstGeom>
        </p:spPr>
      </p:pic>
      <p:sp>
        <p:nvSpPr>
          <p:cNvPr id="8" name="Rectangle 7"/>
          <p:cNvSpPr/>
          <p:nvPr/>
        </p:nvSpPr>
        <p:spPr>
          <a:xfrm>
            <a:off x="434276" y="1176152"/>
            <a:ext cx="6915048" cy="4801314"/>
          </a:xfrm>
          <a:prstGeom prst="rect">
            <a:avLst/>
          </a:prstGeom>
        </p:spPr>
        <p:txBody>
          <a:bodyPr wrap="square">
            <a:spAutoFit/>
          </a:bodyPr>
          <a:lstStyle/>
          <a:p>
            <a:pPr marL="285750" indent="-285750">
              <a:buBlip>
                <a:blip r:embed="rId5"/>
              </a:buBlip>
            </a:pPr>
            <a:r>
              <a:rPr lang="en-GB" dirty="0" smtClean="0">
                <a:latin typeface="Candara" panose="020E0502030303020204" pitchFamily="34" charset="0"/>
                <a:ea typeface="Verdana" panose="020B0604030504040204" pitchFamily="34" charset="0"/>
                <a:cs typeface="Verdana" panose="020B0604030504040204" pitchFamily="34" charset="0"/>
              </a:rPr>
              <a:t>Exploring </a:t>
            </a:r>
            <a:r>
              <a:rPr lang="en-GB" dirty="0">
                <a:latin typeface="Candara" panose="020E0502030303020204" pitchFamily="34" charset="0"/>
                <a:ea typeface="Verdana" panose="020B0604030504040204" pitchFamily="34" charset="0"/>
                <a:cs typeface="Verdana" panose="020B0604030504040204" pitchFamily="34" charset="0"/>
              </a:rPr>
              <a:t>friendships online </a:t>
            </a:r>
            <a:r>
              <a:rPr lang="en-GB" i="1" dirty="0">
                <a:latin typeface="Candara" panose="020E0502030303020204" pitchFamily="34" charset="0"/>
                <a:ea typeface="Verdana" panose="020B0604030504040204" pitchFamily="34" charset="0"/>
                <a:cs typeface="Verdana" panose="020B0604030504040204" pitchFamily="34" charset="0"/>
              </a:rPr>
              <a:t>can</a:t>
            </a:r>
            <a:r>
              <a:rPr lang="en-GB" dirty="0">
                <a:latin typeface="Candara" panose="020E0502030303020204" pitchFamily="34" charset="0"/>
                <a:ea typeface="Verdana" panose="020B0604030504040204" pitchFamily="34" charset="0"/>
                <a:cs typeface="Verdana" panose="020B0604030504040204" pitchFamily="34" charset="0"/>
              </a:rPr>
              <a:t> create opportunities for young people to gain support</a:t>
            </a:r>
            <a:r>
              <a:rPr lang="en-GB" dirty="0" smtClean="0">
                <a:latin typeface="Candara" panose="020E0502030303020204" pitchFamily="34" charset="0"/>
                <a:ea typeface="Verdana" panose="020B0604030504040204" pitchFamily="34" charset="0"/>
                <a:cs typeface="Verdana" panose="020B0604030504040204" pitchFamily="34" charset="0"/>
              </a:rPr>
              <a:t>.</a:t>
            </a:r>
            <a:endParaRPr lang="en-GB" dirty="0" smtClean="0">
              <a:latin typeface="Candara" panose="020E0502030303020204" pitchFamily="34" charset="0"/>
            </a:endParaRPr>
          </a:p>
          <a:p>
            <a:endParaRPr lang="en-GB" dirty="0">
              <a:latin typeface="Candara" panose="020E0502030303020204" pitchFamily="34" charset="0"/>
            </a:endParaRPr>
          </a:p>
          <a:p>
            <a:pPr marL="285750" indent="-285750">
              <a:buBlip>
                <a:blip r:embed="rId5"/>
              </a:buBlip>
            </a:pPr>
            <a:r>
              <a:rPr lang="en-GB" dirty="0" smtClean="0">
                <a:latin typeface="Candara" panose="020E0502030303020204" pitchFamily="34" charset="0"/>
                <a:ea typeface="Verdana" panose="020B0604030504040204" pitchFamily="34" charset="0"/>
                <a:cs typeface="Verdana" panose="020B0604030504040204" pitchFamily="34" charset="0"/>
              </a:rPr>
              <a:t>It’s </a:t>
            </a:r>
            <a:r>
              <a:rPr lang="en-GB" dirty="0">
                <a:latin typeface="Candara" panose="020E0502030303020204" pitchFamily="34" charset="0"/>
                <a:ea typeface="Verdana" panose="020B0604030504040204" pitchFamily="34" charset="0"/>
                <a:cs typeface="Verdana" panose="020B0604030504040204" pitchFamily="34" charset="0"/>
              </a:rPr>
              <a:t>natural for young people to start exploring their sexual feelings online</a:t>
            </a:r>
            <a:r>
              <a:rPr lang="en-GB" dirty="0" smtClean="0">
                <a:latin typeface="Candara" panose="020E0502030303020204" pitchFamily="34" charset="0"/>
                <a:ea typeface="Verdana" panose="020B0604030504040204" pitchFamily="34" charset="0"/>
                <a:cs typeface="Verdana" panose="020B0604030504040204" pitchFamily="34" charset="0"/>
              </a:rPr>
              <a:t>.</a:t>
            </a:r>
          </a:p>
          <a:p>
            <a:endParaRPr lang="en-GB" dirty="0" smtClean="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5"/>
              </a:buBlip>
            </a:pPr>
            <a:r>
              <a:rPr lang="en-GB" dirty="0">
                <a:latin typeface="Candara" panose="020E0502030303020204" pitchFamily="34" charset="0"/>
                <a:ea typeface="Verdana" panose="020B0604030504040204" pitchFamily="34" charset="0"/>
                <a:cs typeface="Verdana" panose="020B0604030504040204" pitchFamily="34" charset="0"/>
              </a:rPr>
              <a:t>Risk-taking is a normal part of growing </a:t>
            </a:r>
            <a:r>
              <a:rPr lang="en-GB" dirty="0" smtClean="0">
                <a:latin typeface="Candara" panose="020E0502030303020204" pitchFamily="34" charset="0"/>
                <a:ea typeface="Verdana" panose="020B0604030504040204" pitchFamily="34" charset="0"/>
                <a:cs typeface="Verdana" panose="020B0604030504040204" pitchFamily="34" charset="0"/>
              </a:rPr>
              <a:t>up.</a:t>
            </a:r>
          </a:p>
          <a:p>
            <a:endParaRPr lang="en-GB" dirty="0" smtClean="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5"/>
              </a:buBlip>
            </a:pPr>
            <a:endParaRPr lang="en-GB" dirty="0">
              <a:solidFill>
                <a:srgbClr val="000000"/>
              </a:solidFill>
              <a:latin typeface="Candara" panose="020E0502030303020204" pitchFamily="34" charset="0"/>
              <a:ea typeface="Verdana" panose="020B0604030504040204" pitchFamily="34" charset="0"/>
              <a:cs typeface="Verdana" panose="020B0604030504040204" pitchFamily="34" charset="0"/>
            </a:endParaRPr>
          </a:p>
          <a:p>
            <a:pPr lvl="0"/>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“I think a lot of difficult conversations can be easier by</a:t>
            </a:r>
          </a:p>
          <a:p>
            <a:pPr lvl="0"/>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Messaging ‘cos it’s easier to have a bit of time to think…Like, so you’re not really on the spot, you can just have a bit of time to think. And you can stay a bit more calm.” </a:t>
            </a:r>
            <a:r>
              <a:rPr lang="en-GB" b="1" dirty="0">
                <a:solidFill>
                  <a:prstClr val="black"/>
                </a:solidFill>
                <a:latin typeface="Candara" panose="020E0502030303020204" pitchFamily="34" charset="0"/>
                <a:ea typeface="Verdana" panose="020B0604030504040204" pitchFamily="34" charset="0"/>
                <a:cs typeface="Verdana" panose="020B0604030504040204" pitchFamily="34" charset="0"/>
              </a:rPr>
              <a:t>Young person, </a:t>
            </a:r>
            <a:r>
              <a:rPr lang="en-GB" b="1" dirty="0" smtClean="0">
                <a:solidFill>
                  <a:prstClr val="black"/>
                </a:solidFill>
                <a:latin typeface="Candara" panose="020E0502030303020204" pitchFamily="34" charset="0"/>
                <a:ea typeface="Verdana" panose="020B0604030504040204" pitchFamily="34" charset="0"/>
                <a:cs typeface="Verdana" panose="020B0604030504040204" pitchFamily="34" charset="0"/>
              </a:rPr>
              <a:t>14</a:t>
            </a:r>
          </a:p>
          <a:p>
            <a:pPr lvl="0"/>
            <a:endParaRPr lang="en-GB" b="1" dirty="0">
              <a:solidFill>
                <a:prstClr val="black"/>
              </a:solidFill>
              <a:latin typeface="Candara" panose="020E0502030303020204" pitchFamily="34" charset="0"/>
              <a:ea typeface="Verdana" panose="020B0604030504040204" pitchFamily="34" charset="0"/>
              <a:cs typeface="Verdana" panose="020B0604030504040204" pitchFamily="34" charset="0"/>
            </a:endParaRPr>
          </a:p>
          <a:p>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“Being able to find people online is, like, an easy way to test the waters. To, like, experiment or to, like, reaffirm your own sexuality and stuff like that.” </a:t>
            </a:r>
            <a:r>
              <a:rPr lang="en-GB" b="1" dirty="0">
                <a:solidFill>
                  <a:prstClr val="black"/>
                </a:solidFill>
                <a:latin typeface="Candara" panose="020E0502030303020204" pitchFamily="34" charset="0"/>
                <a:ea typeface="Verdana" panose="020B0604030504040204" pitchFamily="34" charset="0"/>
                <a:cs typeface="Verdana" panose="020B0604030504040204" pitchFamily="34" charset="0"/>
              </a:rPr>
              <a:t>Young person, </a:t>
            </a:r>
            <a:r>
              <a:rPr lang="en-GB" b="1" dirty="0" smtClean="0">
                <a:solidFill>
                  <a:prstClr val="black"/>
                </a:solidFill>
                <a:latin typeface="Candara" panose="020E0502030303020204" pitchFamily="34" charset="0"/>
                <a:ea typeface="Verdana" panose="020B0604030504040204" pitchFamily="34" charset="0"/>
                <a:cs typeface="Verdana" panose="020B0604030504040204" pitchFamily="34" charset="0"/>
              </a:rPr>
              <a:t>15</a:t>
            </a:r>
            <a:endParaRPr lang="en-GB" b="1" dirty="0">
              <a:solidFill>
                <a:prstClr val="black"/>
              </a:solidFill>
              <a:latin typeface="Candara" panose="020E0502030303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230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images</a:t>
            </a:r>
            <a:endParaRPr lang="en-GB" dirty="0"/>
          </a:p>
        </p:txBody>
      </p:sp>
      <p:sp>
        <p:nvSpPr>
          <p:cNvPr id="3" name="Rectangle 2"/>
          <p:cNvSpPr/>
          <p:nvPr/>
        </p:nvSpPr>
        <p:spPr>
          <a:xfrm>
            <a:off x="325094" y="1751801"/>
            <a:ext cx="5199220" cy="5078313"/>
          </a:xfrm>
          <a:prstGeom prst="rect">
            <a:avLst/>
          </a:prstGeom>
        </p:spPr>
        <p:txBody>
          <a:bodyPr wrap="square">
            <a:spAutoFit/>
          </a:bodyPr>
          <a:lstStyle/>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As part of a committed and trusting relationship</a:t>
            </a:r>
            <a:endParaRPr lang="en-GB" dirty="0" smtClean="0">
              <a:latin typeface="Candara" panose="020E0502030303020204" pitchFamily="34" charset="0"/>
            </a:endParaRPr>
          </a:p>
          <a:p>
            <a:endParaRPr lang="en-GB" dirty="0">
              <a:latin typeface="Candara" panose="020E0502030303020204" pitchFamily="34" charset="0"/>
            </a:endParaRPr>
          </a:p>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As a way to flirt with someone</a:t>
            </a:r>
          </a:p>
          <a:p>
            <a:endParaRPr lang="en-GB" dirty="0" smtClean="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For affirmation or seeking attention from someone they like</a:t>
            </a:r>
          </a:p>
          <a:p>
            <a:pPr marL="285750" indent="-285750">
              <a:buBlip>
                <a:blip r:embed="rId3"/>
              </a:buBlip>
            </a:pPr>
            <a:endParaRPr lang="en-GB" dirty="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Because they feel other young people are doing it</a:t>
            </a:r>
          </a:p>
          <a:p>
            <a:pPr marL="285750" indent="-285750">
              <a:buBlip>
                <a:blip r:embed="rId3"/>
              </a:buBlip>
            </a:pPr>
            <a:endParaRPr lang="en-GB" dirty="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For a joke</a:t>
            </a:r>
          </a:p>
          <a:p>
            <a:pPr marL="285750" indent="-285750">
              <a:buBlip>
                <a:blip r:embed="rId3"/>
              </a:buBlip>
            </a:pPr>
            <a:endParaRPr lang="en-GB" dirty="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r>
              <a:rPr lang="en-GB" dirty="0" smtClean="0">
                <a:latin typeface="Candara" panose="020E0502030303020204" pitchFamily="34" charset="0"/>
                <a:ea typeface="Verdana" panose="020B0604030504040204" pitchFamily="34" charset="0"/>
                <a:cs typeface="Verdana" panose="020B0604030504040204" pitchFamily="34" charset="0"/>
              </a:rPr>
              <a:t>Because they have been pressured, manipulated or coerced into doing so</a:t>
            </a:r>
          </a:p>
          <a:p>
            <a:pPr marL="285750" indent="-285750">
              <a:buBlip>
                <a:blip r:embed="rId3"/>
              </a:buBlip>
            </a:pPr>
            <a:endParaRPr lang="en-GB" dirty="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endParaRPr lang="en-GB" dirty="0" smtClean="0">
              <a:latin typeface="Candara" panose="020E0502030303020204" pitchFamily="34" charset="0"/>
              <a:ea typeface="Verdana" panose="020B0604030504040204" pitchFamily="34" charset="0"/>
              <a:cs typeface="Verdana" panose="020B0604030504040204" pitchFamily="34" charset="0"/>
            </a:endParaRPr>
          </a:p>
          <a:p>
            <a:endParaRPr lang="en-GB" dirty="0" smtClean="0">
              <a:latin typeface="Candara" panose="020E0502030303020204" pitchFamily="34" charset="0"/>
              <a:ea typeface="Verdana" panose="020B0604030504040204" pitchFamily="34" charset="0"/>
              <a:cs typeface="Verdana" panose="020B0604030504040204" pitchFamily="34" charset="0"/>
            </a:endParaRPr>
          </a:p>
          <a:p>
            <a:pPr marL="285750" indent="-285750">
              <a:buBlip>
                <a:blip r:embed="rId3"/>
              </a:buBlip>
            </a:pPr>
            <a:endParaRPr lang="en-GB" dirty="0">
              <a:solidFill>
                <a:srgbClr val="000000"/>
              </a:solidFill>
              <a:latin typeface="Candara" panose="020E050203030302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314" y="4310964"/>
            <a:ext cx="3619686" cy="2044805"/>
          </a:xfrm>
          <a:prstGeom prst="rect">
            <a:avLst/>
          </a:prstGeom>
        </p:spPr>
      </p:pic>
      <p:sp>
        <p:nvSpPr>
          <p:cNvPr id="5" name="Rectangle 4"/>
          <p:cNvSpPr/>
          <p:nvPr/>
        </p:nvSpPr>
        <p:spPr>
          <a:xfrm>
            <a:off x="461571" y="935209"/>
            <a:ext cx="7153880" cy="646331"/>
          </a:xfrm>
          <a:prstGeom prst="rect">
            <a:avLst/>
          </a:prstGeom>
        </p:spPr>
        <p:txBody>
          <a:bodyPr wrap="square">
            <a:spAutoFit/>
          </a:bodyPr>
          <a:lstStyle/>
          <a:p>
            <a:pPr lvl="0"/>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Young people may share naked or semi-naked images of themselves for a variety of reasons:</a:t>
            </a:r>
          </a:p>
        </p:txBody>
      </p:sp>
    </p:spTree>
    <p:extLst>
      <p:ext uri="{BB962C8B-B14F-4D97-AF65-F5344CB8AC3E}">
        <p14:creationId xmlns:p14="http://schemas.microsoft.com/office/powerpoint/2010/main" val="83643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Sexual abuse online</a:t>
            </a:r>
            <a:endParaRPr lang="en-GB" dirty="0"/>
          </a:p>
        </p:txBody>
      </p:sp>
      <p:sp>
        <p:nvSpPr>
          <p:cNvPr id="3" name="Rectangle 2"/>
          <p:cNvSpPr/>
          <p:nvPr/>
        </p:nvSpPr>
        <p:spPr>
          <a:xfrm>
            <a:off x="2442948" y="1497549"/>
            <a:ext cx="6605517" cy="3970318"/>
          </a:xfrm>
          <a:prstGeom prst="rect">
            <a:avLst/>
          </a:prstGeom>
        </p:spPr>
        <p:txBody>
          <a:bodyPr wrap="square">
            <a:spAutoFit/>
          </a:bodyPr>
          <a:lstStyle/>
          <a:p>
            <a:pPr marL="285750" indent="-285750">
              <a:buFont typeface="Arial" panose="020B0604020202020204" pitchFamily="34" charset="0"/>
              <a:buChar char="•"/>
            </a:pPr>
            <a:r>
              <a:rPr lang="en-GB" dirty="0">
                <a:latin typeface="Candara" panose="020E0502030303020204" pitchFamily="34" charset="0"/>
                <a:ea typeface="Verdana" panose="020B0604030504040204" pitchFamily="34" charset="0"/>
                <a:cs typeface="Verdana" panose="020B0604030504040204" pitchFamily="34" charset="0"/>
              </a:rPr>
              <a:t>There are opportunities for adults to contact children and young people </a:t>
            </a:r>
            <a:r>
              <a:rPr lang="en-GB" dirty="0" smtClean="0">
                <a:latin typeface="Candara" panose="020E0502030303020204" pitchFamily="34" charset="0"/>
                <a:ea typeface="Verdana" panose="020B0604030504040204" pitchFamily="34" charset="0"/>
                <a:cs typeface="Verdana" panose="020B0604030504040204" pitchFamily="34" charset="0"/>
              </a:rPr>
              <a:t>online, in order to harm them. </a:t>
            </a:r>
            <a:r>
              <a:rPr lang="en-GB" dirty="0">
                <a:latin typeface="Candara" panose="020E0502030303020204" pitchFamily="34" charset="0"/>
                <a:ea typeface="Verdana" panose="020B0604030504040204" pitchFamily="34" charset="0"/>
                <a:cs typeface="Verdana" panose="020B0604030504040204" pitchFamily="34" charset="0"/>
              </a:rPr>
              <a:t>They can use any part of the internet – games, social media, live streaming platforms etc.</a:t>
            </a:r>
          </a:p>
          <a:p>
            <a:pPr lvl="0"/>
            <a:endParaRPr lang="en-GB" dirty="0">
              <a:solidFill>
                <a:prstClr val="black"/>
              </a:solidFill>
              <a:latin typeface="Candara" panose="020E050203030302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Adults can create multiple online identities and even pretend to be children and young people themselves</a:t>
            </a:r>
            <a:r>
              <a:rPr lang="en-GB" dirty="0" smtClean="0">
                <a:solidFill>
                  <a:prstClr val="black"/>
                </a:solidFill>
                <a:latin typeface="Candara" panose="020E0502030303020204" pitchFamily="34" charset="0"/>
                <a:ea typeface="Verdana" panose="020B0604030504040204" pitchFamily="34" charset="0"/>
                <a:cs typeface="Verdana" panose="020B0604030504040204" pitchFamily="34" charset="0"/>
              </a:rPr>
              <a:t>.</a:t>
            </a:r>
          </a:p>
          <a:p>
            <a:endParaRPr lang="en-GB" dirty="0">
              <a:solidFill>
                <a:prstClr val="black"/>
              </a:solidFill>
              <a:latin typeface="Candara" panose="020E050203030302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GB" dirty="0" smtClean="0">
                <a:solidFill>
                  <a:prstClr val="black"/>
                </a:solidFill>
                <a:latin typeface="Candara" panose="020E0502030303020204" pitchFamily="34" charset="0"/>
                <a:ea typeface="Verdana" panose="020B0604030504040204" pitchFamily="34" charset="0"/>
                <a:cs typeface="Verdana" panose="020B0604030504040204" pitchFamily="34" charset="0"/>
              </a:rPr>
              <a:t>Adults </a:t>
            </a:r>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can exploit young people’s natural curiosity by talking about sex and introducing harmful things.  </a:t>
            </a:r>
          </a:p>
          <a:p>
            <a:pPr lvl="0"/>
            <a:endParaRPr lang="en-GB" dirty="0" smtClean="0">
              <a:solidFill>
                <a:prstClr val="black"/>
              </a:solidFill>
              <a:latin typeface="Candara" panose="020E0502030303020204" pitchFamily="34" charset="0"/>
              <a:ea typeface="Verdana" panose="020B0604030504040204" pitchFamily="34" charset="0"/>
              <a:cs typeface="Verdana" panose="020B0604030504040204" pitchFamily="34" charset="0"/>
            </a:endParaRPr>
          </a:p>
          <a:p>
            <a:pPr marL="285750" lvl="0" indent="-285750">
              <a:buFont typeface="Arial" panose="020B0604020202020204" pitchFamily="34" charset="0"/>
              <a:buChar char="•"/>
            </a:pPr>
            <a:r>
              <a:rPr lang="en-GB" dirty="0" smtClean="0">
                <a:solidFill>
                  <a:prstClr val="black"/>
                </a:solidFill>
                <a:latin typeface="Candara" panose="020E0502030303020204" pitchFamily="34" charset="0"/>
                <a:ea typeface="Verdana" panose="020B0604030504040204" pitchFamily="34" charset="0"/>
                <a:cs typeface="Verdana" panose="020B0604030504040204" pitchFamily="34" charset="0"/>
              </a:rPr>
              <a:t>Adults </a:t>
            </a:r>
            <a:r>
              <a:rPr lang="en-GB" dirty="0">
                <a:solidFill>
                  <a:prstClr val="black"/>
                </a:solidFill>
                <a:latin typeface="Candara" panose="020E0502030303020204" pitchFamily="34" charset="0"/>
                <a:ea typeface="Verdana" panose="020B0604030504040204" pitchFamily="34" charset="0"/>
                <a:cs typeface="Verdana" panose="020B0604030504040204" pitchFamily="34" charset="0"/>
              </a:rPr>
              <a:t>can pressure, intimidate and coerce children into doing things that they are not ready </a:t>
            </a:r>
            <a:r>
              <a:rPr lang="en-GB" dirty="0" smtClean="0">
                <a:solidFill>
                  <a:prstClr val="black"/>
                </a:solidFill>
                <a:latin typeface="Candara" panose="020E0502030303020204" pitchFamily="34" charset="0"/>
                <a:ea typeface="Verdana" panose="020B0604030504040204" pitchFamily="34" charset="0"/>
                <a:cs typeface="Verdana" panose="020B0604030504040204" pitchFamily="34" charset="0"/>
              </a:rPr>
              <a:t>for. Increasingly children and young people are tricked into sexual activity over live video.</a:t>
            </a:r>
            <a:endParaRPr lang="en-GB" dirty="0">
              <a:solidFill>
                <a:srgbClr val="000000"/>
              </a:solidFill>
              <a:latin typeface="Candara" panose="020E050203030302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782" y="3207224"/>
            <a:ext cx="962064" cy="32287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6" y="2961563"/>
            <a:ext cx="1261492" cy="3467217"/>
          </a:xfrm>
          <a:prstGeom prst="rect">
            <a:avLst/>
          </a:prstGeom>
        </p:spPr>
      </p:pic>
    </p:spTree>
    <p:extLst>
      <p:ext uri="{BB962C8B-B14F-4D97-AF65-F5344CB8AC3E}">
        <p14:creationId xmlns:p14="http://schemas.microsoft.com/office/powerpoint/2010/main" val="608898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757575"/>
      </a:dk2>
      <a:lt2>
        <a:srgbClr val="F4F4F7"/>
      </a:lt2>
      <a:accent1>
        <a:srgbClr val="006163"/>
      </a:accent1>
      <a:accent2>
        <a:srgbClr val="00A1B6"/>
      </a:accent2>
      <a:accent3>
        <a:srgbClr val="FA8C00"/>
      </a:accent3>
      <a:accent4>
        <a:srgbClr val="ED4F1F"/>
      </a:accent4>
      <a:accent5>
        <a:srgbClr val="C1C1C1"/>
      </a:accent5>
      <a:accent6>
        <a:srgbClr val="F4F4F7"/>
      </a:accent6>
      <a:hlink>
        <a:srgbClr val="FFFFFF"/>
      </a:hlink>
      <a:folHlink>
        <a:srgbClr val="954F72"/>
      </a:folHlink>
    </a:clrScheme>
    <a:fontScheme name="Arial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defRPr sz="2600" dirty="0" smtClean="0">
            <a:solidFill>
              <a:schemeClr val="bg1"/>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3650</TotalTime>
  <Words>3084</Words>
  <Application>Microsoft Office PowerPoint</Application>
  <PresentationFormat>On-screen Show (4:3)</PresentationFormat>
  <Paragraphs>267</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This presentation will cover:</vt:lpstr>
      <vt:lpstr>What is Thinkuknow?</vt:lpstr>
      <vt:lpstr>Talk to your teenager</vt:lpstr>
      <vt:lpstr>The World Changes. Children Don’t. </vt:lpstr>
      <vt:lpstr>Understanding apps and games</vt:lpstr>
      <vt:lpstr>Sexual exploration online</vt:lpstr>
      <vt:lpstr>Sharing images</vt:lpstr>
      <vt:lpstr>Sexual abuse online</vt:lpstr>
      <vt:lpstr>#WhoisSam?</vt:lpstr>
      <vt:lpstr>What can you do? </vt:lpstr>
      <vt:lpstr>Thinkuknow teen websites </vt:lpstr>
      <vt:lpstr>Resources for Parents and Carers </vt:lpstr>
      <vt:lpstr>www.parentinfo.org</vt:lpstr>
      <vt:lpstr>Reporting to NCA-CEOP – www.ceop.police.uk</vt:lpstr>
      <vt:lpstr>PowerPoint Presentation</vt:lpstr>
    </vt:vector>
  </TitlesOfParts>
  <Manager>NCA</Manager>
  <Company>NCA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Thinkuknow Module 2 Presentation</dc:title>
  <dc:subject>Thinkuknow Module 2 Presentation</dc:subject>
  <dc:creator>NCA</dc:creator>
  <cp:lastModifiedBy>Robertson, Jenny</cp:lastModifiedBy>
  <cp:revision>262</cp:revision>
  <dcterms:created xsi:type="dcterms:W3CDTF">2017-03-27T10:23:00Z</dcterms:created>
  <dcterms:modified xsi:type="dcterms:W3CDTF">2019-01-31T15:09:51Z</dcterms:modified>
</cp:coreProperties>
</file>